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sldIdLst>
    <p:sldId id="256" r:id="rId2"/>
    <p:sldId id="257" r:id="rId3"/>
    <p:sldId id="258" r:id="rId4"/>
    <p:sldId id="272" r:id="rId5"/>
    <p:sldId id="262" r:id="rId6"/>
    <p:sldId id="259" r:id="rId7"/>
    <p:sldId id="267" r:id="rId8"/>
    <p:sldId id="261" r:id="rId9"/>
    <p:sldId id="266" r:id="rId10"/>
    <p:sldId id="268" r:id="rId11"/>
    <p:sldId id="264" r:id="rId12"/>
    <p:sldId id="265" r:id="rId13"/>
    <p:sldId id="270" r:id="rId14"/>
    <p:sldId id="271" r:id="rId15"/>
    <p:sldId id="273" r:id="rId16"/>
    <p:sldId id="275" r:id="rId17"/>
    <p:sldId id="278" r:id="rId18"/>
    <p:sldId id="279" r:id="rId19"/>
    <p:sldId id="276" r:id="rId20"/>
    <p:sldId id="277" r:id="rId21"/>
    <p:sldId id="281" r:id="rId22"/>
    <p:sldId id="280" r:id="rId23"/>
    <p:sldId id="260" r:id="rId24"/>
    <p:sldId id="263"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5"/>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100BB8-AF68-AF40-9A6E-F55ECFD40C77}" type="datetimeFigureOut">
              <a:rPr lang="en-GB" smtClean="0"/>
              <a:t>17/07/2018</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001663-04BF-914E-80A2-73913B73E6A2}" type="slidenum">
              <a:rPr lang="en-GB" smtClean="0"/>
              <a:t>‹Nr.›</a:t>
            </a:fld>
            <a:endParaRPr lang="en-GB"/>
          </a:p>
        </p:txBody>
      </p:sp>
    </p:spTree>
    <p:extLst>
      <p:ext uri="{BB962C8B-B14F-4D97-AF65-F5344CB8AC3E}">
        <p14:creationId xmlns:p14="http://schemas.microsoft.com/office/powerpoint/2010/main" val="57646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TESTTEST</a:t>
            </a:r>
          </a:p>
        </p:txBody>
      </p:sp>
      <p:sp>
        <p:nvSpPr>
          <p:cNvPr id="4" name="Foliennummernplatzhalter 3"/>
          <p:cNvSpPr>
            <a:spLocks noGrp="1"/>
          </p:cNvSpPr>
          <p:nvPr>
            <p:ph type="sldNum" sz="quarter" idx="10"/>
          </p:nvPr>
        </p:nvSpPr>
        <p:spPr/>
        <p:txBody>
          <a:bodyPr/>
          <a:lstStyle/>
          <a:p>
            <a:fld id="{F4001663-04BF-914E-80A2-73913B73E6A2}" type="slidenum">
              <a:rPr lang="en-GB" smtClean="0"/>
              <a:t>3</a:t>
            </a:fld>
            <a:endParaRPr lang="en-GB"/>
          </a:p>
        </p:txBody>
      </p:sp>
    </p:spTree>
    <p:extLst>
      <p:ext uri="{BB962C8B-B14F-4D97-AF65-F5344CB8AC3E}">
        <p14:creationId xmlns:p14="http://schemas.microsoft.com/office/powerpoint/2010/main" val="282662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GB" dirty="0"/>
              <a:t>In shear flows main linear mechanism for transient disturbance growth is the lift-up effect that produces low and high speed streaks in the streamwise velocity</a:t>
            </a:r>
          </a:p>
          <a:p>
            <a:pPr marL="171450" indent="-171450">
              <a:buFontTx/>
              <a:buChar char="-"/>
            </a:pPr>
            <a:endParaRPr lang="en-GB" dirty="0"/>
          </a:p>
          <a:p>
            <a:pPr marL="171450" indent="-171450">
              <a:buFontTx/>
              <a:buChar char="-"/>
            </a:pPr>
            <a:r>
              <a:rPr lang="en-GB" dirty="0"/>
              <a:t>Near wall turbulent structures are not formed in their proper scales without nonlinear terms in NSE, thus indicating that the formation of the commonly observed near wall turbulent structures is essentially non-linear but their maintenance relies on linear processes.</a:t>
            </a:r>
          </a:p>
        </p:txBody>
      </p:sp>
      <p:sp>
        <p:nvSpPr>
          <p:cNvPr id="4" name="Foliennummernplatzhalter 3"/>
          <p:cNvSpPr>
            <a:spLocks noGrp="1"/>
          </p:cNvSpPr>
          <p:nvPr>
            <p:ph type="sldNum" sz="quarter" idx="10"/>
          </p:nvPr>
        </p:nvSpPr>
        <p:spPr/>
        <p:txBody>
          <a:bodyPr/>
          <a:lstStyle/>
          <a:p>
            <a:fld id="{F4001663-04BF-914E-80A2-73913B73E6A2}" type="slidenum">
              <a:rPr lang="en-GB" smtClean="0"/>
              <a:t>4</a:t>
            </a:fld>
            <a:endParaRPr lang="en-GB"/>
          </a:p>
        </p:txBody>
      </p:sp>
    </p:spTree>
    <p:extLst>
      <p:ext uri="{BB962C8B-B14F-4D97-AF65-F5344CB8AC3E}">
        <p14:creationId xmlns:p14="http://schemas.microsoft.com/office/powerpoint/2010/main" val="216722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F4001663-04BF-914E-80A2-73913B73E6A2}" type="slidenum">
              <a:rPr lang="en-GB" smtClean="0"/>
              <a:t>14</a:t>
            </a:fld>
            <a:endParaRPr lang="en-GB"/>
          </a:p>
        </p:txBody>
      </p:sp>
    </p:spTree>
    <p:extLst>
      <p:ext uri="{BB962C8B-B14F-4D97-AF65-F5344CB8AC3E}">
        <p14:creationId xmlns:p14="http://schemas.microsoft.com/office/powerpoint/2010/main" val="64931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Points near branch sensitive to change</a:t>
            </a:r>
          </a:p>
        </p:txBody>
      </p:sp>
      <p:sp>
        <p:nvSpPr>
          <p:cNvPr id="4" name="Foliennummernplatzhalter 3"/>
          <p:cNvSpPr>
            <a:spLocks noGrp="1"/>
          </p:cNvSpPr>
          <p:nvPr>
            <p:ph type="sldNum" sz="quarter" idx="10"/>
          </p:nvPr>
        </p:nvSpPr>
        <p:spPr/>
        <p:txBody>
          <a:bodyPr/>
          <a:lstStyle/>
          <a:p>
            <a:fld id="{F4001663-04BF-914E-80A2-73913B73E6A2}" type="slidenum">
              <a:rPr lang="en-GB" smtClean="0"/>
              <a:t>20</a:t>
            </a:fld>
            <a:endParaRPr lang="en-GB"/>
          </a:p>
        </p:txBody>
      </p:sp>
    </p:spTree>
    <p:extLst>
      <p:ext uri="{BB962C8B-B14F-4D97-AF65-F5344CB8AC3E}">
        <p14:creationId xmlns:p14="http://schemas.microsoft.com/office/powerpoint/2010/main" val="359527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Points near branch sensitive to change</a:t>
            </a:r>
          </a:p>
        </p:txBody>
      </p:sp>
      <p:sp>
        <p:nvSpPr>
          <p:cNvPr id="4" name="Foliennummernplatzhalter 3"/>
          <p:cNvSpPr>
            <a:spLocks noGrp="1"/>
          </p:cNvSpPr>
          <p:nvPr>
            <p:ph type="sldNum" sz="quarter" idx="10"/>
          </p:nvPr>
        </p:nvSpPr>
        <p:spPr/>
        <p:txBody>
          <a:bodyPr/>
          <a:lstStyle/>
          <a:p>
            <a:fld id="{F4001663-04BF-914E-80A2-73913B73E6A2}" type="slidenum">
              <a:rPr lang="en-GB" smtClean="0"/>
              <a:t>21</a:t>
            </a:fld>
            <a:endParaRPr lang="en-GB"/>
          </a:p>
        </p:txBody>
      </p:sp>
    </p:spTree>
    <p:extLst>
      <p:ext uri="{BB962C8B-B14F-4D97-AF65-F5344CB8AC3E}">
        <p14:creationId xmlns:p14="http://schemas.microsoft.com/office/powerpoint/2010/main" val="4130776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Points near branch sensitive to change</a:t>
            </a:r>
          </a:p>
        </p:txBody>
      </p:sp>
      <p:sp>
        <p:nvSpPr>
          <p:cNvPr id="4" name="Foliennummernplatzhalter 3"/>
          <p:cNvSpPr>
            <a:spLocks noGrp="1"/>
          </p:cNvSpPr>
          <p:nvPr>
            <p:ph type="sldNum" sz="quarter" idx="10"/>
          </p:nvPr>
        </p:nvSpPr>
        <p:spPr/>
        <p:txBody>
          <a:bodyPr/>
          <a:lstStyle/>
          <a:p>
            <a:fld id="{F4001663-04BF-914E-80A2-73913B73E6A2}" type="slidenum">
              <a:rPr lang="en-GB" smtClean="0"/>
              <a:t>22</a:t>
            </a:fld>
            <a:endParaRPr lang="en-GB"/>
          </a:p>
        </p:txBody>
      </p:sp>
    </p:spTree>
    <p:extLst>
      <p:ext uri="{BB962C8B-B14F-4D97-AF65-F5344CB8AC3E}">
        <p14:creationId xmlns:p14="http://schemas.microsoft.com/office/powerpoint/2010/main" val="415435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994D99-FE30-024E-9055-B1957B5C5D0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26C17D13-942B-E34E-BCD4-160B788EC1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7" name="Datumsplatzhalter 6">
            <a:extLst>
              <a:ext uri="{FF2B5EF4-FFF2-40B4-BE49-F238E27FC236}">
                <a16:creationId xmlns:a16="http://schemas.microsoft.com/office/drawing/2014/main" id="{E20DB230-A139-D34B-8264-2E0DE4E2491E}"/>
              </a:ext>
            </a:extLst>
          </p:cNvPr>
          <p:cNvSpPr>
            <a:spLocks noGrp="1"/>
          </p:cNvSpPr>
          <p:nvPr>
            <p:ph type="dt" sz="half" idx="10"/>
          </p:nvPr>
        </p:nvSpPr>
        <p:spPr/>
        <p:txBody>
          <a:bodyPr/>
          <a:lstStyle/>
          <a:p>
            <a:fld id="{F67DCED9-8E35-F741-AAAE-30BE374C23E9}" type="datetime1">
              <a:rPr lang="de-DE" smtClean="0"/>
              <a:t>17.07.18</a:t>
            </a:fld>
            <a:endParaRPr lang="en-GB"/>
          </a:p>
        </p:txBody>
      </p:sp>
      <p:sp>
        <p:nvSpPr>
          <p:cNvPr id="8" name="Fußzeilenplatzhalter 7">
            <a:extLst>
              <a:ext uri="{FF2B5EF4-FFF2-40B4-BE49-F238E27FC236}">
                <a16:creationId xmlns:a16="http://schemas.microsoft.com/office/drawing/2014/main" id="{3AC4F860-025D-8142-957A-8B9E2994BE25}"/>
              </a:ext>
            </a:extLst>
          </p:cNvPr>
          <p:cNvSpPr>
            <a:spLocks noGrp="1"/>
          </p:cNvSpPr>
          <p:nvPr>
            <p:ph type="ftr" sz="quarter" idx="11"/>
          </p:nvPr>
        </p:nvSpPr>
        <p:spPr/>
        <p:txBody>
          <a:bodyPr/>
          <a:lstStyle/>
          <a:p>
            <a:r>
              <a:rPr lang="en-GB"/>
              <a:t>Jousef Murad – Linear Stability Analysis of Plane Channel Flow</a:t>
            </a:r>
            <a:endParaRPr lang="en-GB" dirty="0"/>
          </a:p>
        </p:txBody>
      </p:sp>
      <p:sp>
        <p:nvSpPr>
          <p:cNvPr id="9" name="Foliennummernplatzhalter 8">
            <a:extLst>
              <a:ext uri="{FF2B5EF4-FFF2-40B4-BE49-F238E27FC236}">
                <a16:creationId xmlns:a16="http://schemas.microsoft.com/office/drawing/2014/main" id="{382023F2-4F6D-2E4B-B4C6-D1591F584D81}"/>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403527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387B51-EC83-9E4F-B229-839D691558A5}"/>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4757888B-607F-4F4B-892E-7CDA3053475F}"/>
              </a:ext>
            </a:extLst>
          </p:cNvPr>
          <p:cNvSpPr>
            <a:spLocks noGrp="1"/>
          </p:cNvSpPr>
          <p:nvPr>
            <p:ph type="body" orient="vert" idx="1"/>
          </p:nvPr>
        </p:nvSpPr>
        <p:spPr/>
        <p:txBody>
          <a:bodyPr vert="eaVert"/>
          <a:lstStyle/>
          <a:p>
            <a:r>
              <a:rPr lang="de-DE"/>
              <a:t>Mastertextformat bearbeiten
Zweite Ebene
Dritte Ebene
Vierte Ebene
Fünfte Ebene</a:t>
            </a:r>
            <a:endParaRPr lang="en-GB"/>
          </a:p>
        </p:txBody>
      </p:sp>
      <p:sp>
        <p:nvSpPr>
          <p:cNvPr id="4" name="Datumsplatzhalter 3">
            <a:extLst>
              <a:ext uri="{FF2B5EF4-FFF2-40B4-BE49-F238E27FC236}">
                <a16:creationId xmlns:a16="http://schemas.microsoft.com/office/drawing/2014/main" id="{BEB88DF0-97B8-654B-A21E-4ED3E5028DF0}"/>
              </a:ext>
            </a:extLst>
          </p:cNvPr>
          <p:cNvSpPr>
            <a:spLocks noGrp="1"/>
          </p:cNvSpPr>
          <p:nvPr>
            <p:ph type="dt" sz="half" idx="10"/>
          </p:nvPr>
        </p:nvSpPr>
        <p:spPr/>
        <p:txBody>
          <a:bodyPr/>
          <a:lstStyle/>
          <a:p>
            <a:fld id="{AA9A746C-6E8C-0F4D-A71B-45DD7B918A88}" type="datetime1">
              <a:rPr lang="de-DE" smtClean="0"/>
              <a:t>17.07.18</a:t>
            </a:fld>
            <a:endParaRPr lang="en-GB"/>
          </a:p>
        </p:txBody>
      </p:sp>
      <p:sp>
        <p:nvSpPr>
          <p:cNvPr id="5" name="Fußzeilenplatzhalter 4">
            <a:extLst>
              <a:ext uri="{FF2B5EF4-FFF2-40B4-BE49-F238E27FC236}">
                <a16:creationId xmlns:a16="http://schemas.microsoft.com/office/drawing/2014/main" id="{DE4C903C-75FA-7C4C-A4BD-F549DFC3F985}"/>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6F1C1A12-8BA9-BE4A-97D0-538205E4D581}"/>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327293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0D9A05D-8F05-1942-BF94-223750176EB9}"/>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B894FA3C-8F45-5341-8959-9607882720F7}"/>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endParaRPr lang="en-GB"/>
          </a:p>
        </p:txBody>
      </p:sp>
      <p:sp>
        <p:nvSpPr>
          <p:cNvPr id="4" name="Datumsplatzhalter 3">
            <a:extLst>
              <a:ext uri="{FF2B5EF4-FFF2-40B4-BE49-F238E27FC236}">
                <a16:creationId xmlns:a16="http://schemas.microsoft.com/office/drawing/2014/main" id="{8326F939-7C64-FB4B-B5B2-F90EFA869EBA}"/>
              </a:ext>
            </a:extLst>
          </p:cNvPr>
          <p:cNvSpPr>
            <a:spLocks noGrp="1"/>
          </p:cNvSpPr>
          <p:nvPr>
            <p:ph type="dt" sz="half" idx="10"/>
          </p:nvPr>
        </p:nvSpPr>
        <p:spPr/>
        <p:txBody>
          <a:bodyPr/>
          <a:lstStyle/>
          <a:p>
            <a:fld id="{4856AA4C-1F54-0A48-A3EB-2A4875B681EC}" type="datetime1">
              <a:rPr lang="de-DE" smtClean="0"/>
              <a:t>17.07.18</a:t>
            </a:fld>
            <a:endParaRPr lang="en-GB"/>
          </a:p>
        </p:txBody>
      </p:sp>
      <p:sp>
        <p:nvSpPr>
          <p:cNvPr id="5" name="Fußzeilenplatzhalter 4">
            <a:extLst>
              <a:ext uri="{FF2B5EF4-FFF2-40B4-BE49-F238E27FC236}">
                <a16:creationId xmlns:a16="http://schemas.microsoft.com/office/drawing/2014/main" id="{250B31CC-917E-E24F-AE40-B19ABF079741}"/>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88C48FBD-196E-F947-8B49-AA9A78780EAB}"/>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4217745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EA3127-A3DA-6445-8C75-448FD5750951}"/>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A19C5BFB-AA67-144C-A65F-7DB29ACB31B0}"/>
              </a:ext>
            </a:extLst>
          </p:cNvPr>
          <p:cNvSpPr>
            <a:spLocks noGrp="1"/>
          </p:cNvSpPr>
          <p:nvPr>
            <p:ph idx="1"/>
          </p:nvPr>
        </p:nvSpPr>
        <p:spPr/>
        <p:txBody>
          <a:bodyPr/>
          <a:lstStyle/>
          <a:p>
            <a:r>
              <a:rPr lang="de-DE"/>
              <a:t>Mastertextformat bearbeiten
Zweite Ebene
Dritte Ebene
Vierte Ebene
Fünfte Ebene</a:t>
            </a:r>
            <a:endParaRPr lang="en-GB"/>
          </a:p>
        </p:txBody>
      </p:sp>
      <p:sp>
        <p:nvSpPr>
          <p:cNvPr id="4" name="Datumsplatzhalter 3">
            <a:extLst>
              <a:ext uri="{FF2B5EF4-FFF2-40B4-BE49-F238E27FC236}">
                <a16:creationId xmlns:a16="http://schemas.microsoft.com/office/drawing/2014/main" id="{2E457F16-944C-6F4E-95AF-9C51AE77B125}"/>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124BA3BF-1C4C-C84E-B368-1804A9834739}"/>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870388BF-513C-D64F-88B8-9B8E6B031B1B}"/>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321578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E9B6B2-3727-DB46-96C0-A6D92E96323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C6AD00D2-65A9-944B-94D5-6E98321A3D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endParaRPr lang="en-GB"/>
          </a:p>
        </p:txBody>
      </p:sp>
      <p:sp>
        <p:nvSpPr>
          <p:cNvPr id="4" name="Datumsplatzhalter 3">
            <a:extLst>
              <a:ext uri="{FF2B5EF4-FFF2-40B4-BE49-F238E27FC236}">
                <a16:creationId xmlns:a16="http://schemas.microsoft.com/office/drawing/2014/main" id="{E2CB1AC2-4252-7145-A9C5-04BB521D31CC}"/>
              </a:ext>
            </a:extLst>
          </p:cNvPr>
          <p:cNvSpPr>
            <a:spLocks noGrp="1"/>
          </p:cNvSpPr>
          <p:nvPr>
            <p:ph type="dt" sz="half" idx="10"/>
          </p:nvPr>
        </p:nvSpPr>
        <p:spPr/>
        <p:txBody>
          <a:bodyPr/>
          <a:lstStyle/>
          <a:p>
            <a:fld id="{EA55B17C-13AA-E74B-B3AB-36FD983D4B7B}" type="datetime1">
              <a:rPr lang="de-DE" smtClean="0"/>
              <a:t>17.07.18</a:t>
            </a:fld>
            <a:endParaRPr lang="en-GB"/>
          </a:p>
        </p:txBody>
      </p:sp>
      <p:sp>
        <p:nvSpPr>
          <p:cNvPr id="5" name="Fußzeilenplatzhalter 4">
            <a:extLst>
              <a:ext uri="{FF2B5EF4-FFF2-40B4-BE49-F238E27FC236}">
                <a16:creationId xmlns:a16="http://schemas.microsoft.com/office/drawing/2014/main" id="{2E4A166B-722E-4D4F-8788-72B3C3C7A546}"/>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7D8576B-E8A8-9546-9F2B-F29BD3CB9BB1}"/>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1987716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F1DA46-5D7F-AC44-A484-ED0E01277DE0}"/>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30C9C011-DB9D-E047-A126-73ED4DB59F37}"/>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endParaRPr lang="en-GB"/>
          </a:p>
        </p:txBody>
      </p:sp>
      <p:sp>
        <p:nvSpPr>
          <p:cNvPr id="4" name="Inhaltsplatzhalter 3">
            <a:extLst>
              <a:ext uri="{FF2B5EF4-FFF2-40B4-BE49-F238E27FC236}">
                <a16:creationId xmlns:a16="http://schemas.microsoft.com/office/drawing/2014/main" id="{58AED125-0536-F940-B132-166EFBD2C247}"/>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endParaRPr lang="en-GB"/>
          </a:p>
        </p:txBody>
      </p:sp>
      <p:sp>
        <p:nvSpPr>
          <p:cNvPr id="5" name="Datumsplatzhalter 4">
            <a:extLst>
              <a:ext uri="{FF2B5EF4-FFF2-40B4-BE49-F238E27FC236}">
                <a16:creationId xmlns:a16="http://schemas.microsoft.com/office/drawing/2014/main" id="{24EC5989-3C8D-3E48-8B69-44A1D21B5AC9}"/>
              </a:ext>
            </a:extLst>
          </p:cNvPr>
          <p:cNvSpPr>
            <a:spLocks noGrp="1"/>
          </p:cNvSpPr>
          <p:nvPr>
            <p:ph type="dt" sz="half" idx="10"/>
          </p:nvPr>
        </p:nvSpPr>
        <p:spPr/>
        <p:txBody>
          <a:bodyPr/>
          <a:lstStyle/>
          <a:p>
            <a:fld id="{2889D5CB-FB34-6C43-B459-94DD552CBD72}" type="datetime1">
              <a:rPr lang="de-DE" smtClean="0"/>
              <a:t>17.07.18</a:t>
            </a:fld>
            <a:endParaRPr lang="en-GB"/>
          </a:p>
        </p:txBody>
      </p:sp>
      <p:sp>
        <p:nvSpPr>
          <p:cNvPr id="6" name="Fußzeilenplatzhalter 5">
            <a:extLst>
              <a:ext uri="{FF2B5EF4-FFF2-40B4-BE49-F238E27FC236}">
                <a16:creationId xmlns:a16="http://schemas.microsoft.com/office/drawing/2014/main" id="{2ADCAB39-F160-4D4A-BB78-47A6C5DB713F}"/>
              </a:ext>
            </a:extLst>
          </p:cNvPr>
          <p:cNvSpPr>
            <a:spLocks noGrp="1"/>
          </p:cNvSpPr>
          <p:nvPr>
            <p:ph type="ftr" sz="quarter" idx="11"/>
          </p:nvPr>
        </p:nvSpPr>
        <p:spPr/>
        <p:txBody>
          <a:bodyPr/>
          <a:lstStyle/>
          <a:p>
            <a:r>
              <a:rPr lang="en-GB"/>
              <a:t>Jousef Murad – Linear Stability Analysis of Plane Channel Flow</a:t>
            </a:r>
          </a:p>
        </p:txBody>
      </p:sp>
      <p:sp>
        <p:nvSpPr>
          <p:cNvPr id="7" name="Foliennummernplatzhalter 6">
            <a:extLst>
              <a:ext uri="{FF2B5EF4-FFF2-40B4-BE49-F238E27FC236}">
                <a16:creationId xmlns:a16="http://schemas.microsoft.com/office/drawing/2014/main" id="{09ED759B-BDF0-F949-90C1-8B34FDA02C66}"/>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68267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12F6F-CF5D-7448-B8F6-B204A5366529}"/>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0377C09E-7A5C-A646-B736-BE0EAB2841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endParaRPr lang="en-GB"/>
          </a:p>
        </p:txBody>
      </p:sp>
      <p:sp>
        <p:nvSpPr>
          <p:cNvPr id="4" name="Inhaltsplatzhalter 3">
            <a:extLst>
              <a:ext uri="{FF2B5EF4-FFF2-40B4-BE49-F238E27FC236}">
                <a16:creationId xmlns:a16="http://schemas.microsoft.com/office/drawing/2014/main" id="{72B5C4BB-73CF-6047-BFED-FF817A5FAC3D}"/>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endParaRPr lang="en-GB"/>
          </a:p>
        </p:txBody>
      </p:sp>
      <p:sp>
        <p:nvSpPr>
          <p:cNvPr id="5" name="Textplatzhalter 4">
            <a:extLst>
              <a:ext uri="{FF2B5EF4-FFF2-40B4-BE49-F238E27FC236}">
                <a16:creationId xmlns:a16="http://schemas.microsoft.com/office/drawing/2014/main" id="{41A4D1F3-1CF2-6E42-9F4C-C6253B663F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endParaRPr lang="en-GB"/>
          </a:p>
        </p:txBody>
      </p:sp>
      <p:sp>
        <p:nvSpPr>
          <p:cNvPr id="6" name="Inhaltsplatzhalter 5">
            <a:extLst>
              <a:ext uri="{FF2B5EF4-FFF2-40B4-BE49-F238E27FC236}">
                <a16:creationId xmlns:a16="http://schemas.microsoft.com/office/drawing/2014/main" id="{E34BCADA-9FEC-7847-8E4F-04B296E4881E}"/>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endParaRPr lang="en-GB"/>
          </a:p>
        </p:txBody>
      </p:sp>
      <p:sp>
        <p:nvSpPr>
          <p:cNvPr id="7" name="Datumsplatzhalter 6">
            <a:extLst>
              <a:ext uri="{FF2B5EF4-FFF2-40B4-BE49-F238E27FC236}">
                <a16:creationId xmlns:a16="http://schemas.microsoft.com/office/drawing/2014/main" id="{902EC66F-27F1-724C-8858-3BC8FFA95AD8}"/>
              </a:ext>
            </a:extLst>
          </p:cNvPr>
          <p:cNvSpPr>
            <a:spLocks noGrp="1"/>
          </p:cNvSpPr>
          <p:nvPr>
            <p:ph type="dt" sz="half" idx="10"/>
          </p:nvPr>
        </p:nvSpPr>
        <p:spPr/>
        <p:txBody>
          <a:bodyPr/>
          <a:lstStyle/>
          <a:p>
            <a:fld id="{C9C268E0-0059-5049-AA2A-3FB2098FC06F}" type="datetime1">
              <a:rPr lang="de-DE" smtClean="0"/>
              <a:t>17.07.18</a:t>
            </a:fld>
            <a:endParaRPr lang="en-GB"/>
          </a:p>
        </p:txBody>
      </p:sp>
      <p:sp>
        <p:nvSpPr>
          <p:cNvPr id="8" name="Fußzeilenplatzhalter 7">
            <a:extLst>
              <a:ext uri="{FF2B5EF4-FFF2-40B4-BE49-F238E27FC236}">
                <a16:creationId xmlns:a16="http://schemas.microsoft.com/office/drawing/2014/main" id="{D825F0D5-FA9D-AE4A-8597-3446FB7B4E39}"/>
              </a:ext>
            </a:extLst>
          </p:cNvPr>
          <p:cNvSpPr>
            <a:spLocks noGrp="1"/>
          </p:cNvSpPr>
          <p:nvPr>
            <p:ph type="ftr" sz="quarter" idx="11"/>
          </p:nvPr>
        </p:nvSpPr>
        <p:spPr/>
        <p:txBody>
          <a:bodyPr/>
          <a:lstStyle/>
          <a:p>
            <a:r>
              <a:rPr lang="en-GB"/>
              <a:t>Jousef Murad – Linear Stability Analysis of Plane Channel Flow</a:t>
            </a:r>
          </a:p>
        </p:txBody>
      </p:sp>
      <p:sp>
        <p:nvSpPr>
          <p:cNvPr id="9" name="Foliennummernplatzhalter 8">
            <a:extLst>
              <a:ext uri="{FF2B5EF4-FFF2-40B4-BE49-F238E27FC236}">
                <a16:creationId xmlns:a16="http://schemas.microsoft.com/office/drawing/2014/main" id="{CC45ED26-AAB3-674C-8B8F-5A061FC19480}"/>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45942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2B3155-125E-9F45-A911-18B4414E5E4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3BC3AB7-C2F4-2040-B387-1584C250DB07}"/>
              </a:ext>
            </a:extLst>
          </p:cNvPr>
          <p:cNvSpPr>
            <a:spLocks noGrp="1"/>
          </p:cNvSpPr>
          <p:nvPr>
            <p:ph type="dt" sz="half" idx="10"/>
          </p:nvPr>
        </p:nvSpPr>
        <p:spPr/>
        <p:txBody>
          <a:bodyPr/>
          <a:lstStyle/>
          <a:p>
            <a:fld id="{EDB27086-D41B-B74E-9D95-0837827F9725}" type="datetime1">
              <a:rPr lang="de-DE" smtClean="0"/>
              <a:t>17.07.18</a:t>
            </a:fld>
            <a:endParaRPr lang="en-GB"/>
          </a:p>
        </p:txBody>
      </p:sp>
      <p:sp>
        <p:nvSpPr>
          <p:cNvPr id="4" name="Fußzeilenplatzhalter 3">
            <a:extLst>
              <a:ext uri="{FF2B5EF4-FFF2-40B4-BE49-F238E27FC236}">
                <a16:creationId xmlns:a16="http://schemas.microsoft.com/office/drawing/2014/main" id="{F433880C-4F44-4E4E-8064-901CB4C84B75}"/>
              </a:ext>
            </a:extLst>
          </p:cNvPr>
          <p:cNvSpPr>
            <a:spLocks noGrp="1"/>
          </p:cNvSpPr>
          <p:nvPr>
            <p:ph type="ftr" sz="quarter" idx="11"/>
          </p:nvPr>
        </p:nvSpPr>
        <p:spPr/>
        <p:txBody>
          <a:bodyPr/>
          <a:lstStyle/>
          <a:p>
            <a:r>
              <a:rPr lang="en-GB"/>
              <a:t>Jousef Murad – Linear Stability Analysis of Plane Channel Flow</a:t>
            </a:r>
          </a:p>
        </p:txBody>
      </p:sp>
      <p:sp>
        <p:nvSpPr>
          <p:cNvPr id="5" name="Foliennummernplatzhalter 4">
            <a:extLst>
              <a:ext uri="{FF2B5EF4-FFF2-40B4-BE49-F238E27FC236}">
                <a16:creationId xmlns:a16="http://schemas.microsoft.com/office/drawing/2014/main" id="{2C861809-5834-CD4B-9D89-BF669A4C8DAA}"/>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3461797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E87B69-4959-FC46-9127-5F0DEBBB7015}"/>
              </a:ext>
            </a:extLst>
          </p:cNvPr>
          <p:cNvSpPr>
            <a:spLocks noGrp="1"/>
          </p:cNvSpPr>
          <p:nvPr>
            <p:ph type="dt" sz="half" idx="10"/>
          </p:nvPr>
        </p:nvSpPr>
        <p:spPr/>
        <p:txBody>
          <a:bodyPr/>
          <a:lstStyle/>
          <a:p>
            <a:fld id="{F8C04A2C-3E0B-5644-AAE2-64A334C0B34E}" type="datetime1">
              <a:rPr lang="de-DE" smtClean="0"/>
              <a:t>17.07.18</a:t>
            </a:fld>
            <a:endParaRPr lang="en-GB"/>
          </a:p>
        </p:txBody>
      </p:sp>
      <p:sp>
        <p:nvSpPr>
          <p:cNvPr id="3" name="Fußzeilenplatzhalter 2">
            <a:extLst>
              <a:ext uri="{FF2B5EF4-FFF2-40B4-BE49-F238E27FC236}">
                <a16:creationId xmlns:a16="http://schemas.microsoft.com/office/drawing/2014/main" id="{3E6FE44D-C434-5145-8BA2-2F2837214C02}"/>
              </a:ext>
            </a:extLst>
          </p:cNvPr>
          <p:cNvSpPr>
            <a:spLocks noGrp="1"/>
          </p:cNvSpPr>
          <p:nvPr>
            <p:ph type="ftr" sz="quarter" idx="11"/>
          </p:nvPr>
        </p:nvSpPr>
        <p:spPr/>
        <p:txBody>
          <a:bodyPr/>
          <a:lstStyle/>
          <a:p>
            <a:r>
              <a:rPr lang="en-GB"/>
              <a:t>Jousef Murad – Linear Stability Analysis of Plane Channel Flow</a:t>
            </a:r>
          </a:p>
        </p:txBody>
      </p:sp>
      <p:sp>
        <p:nvSpPr>
          <p:cNvPr id="4" name="Foliennummernplatzhalter 3">
            <a:extLst>
              <a:ext uri="{FF2B5EF4-FFF2-40B4-BE49-F238E27FC236}">
                <a16:creationId xmlns:a16="http://schemas.microsoft.com/office/drawing/2014/main" id="{2AE03FC4-840F-684E-8C32-16F118334AC7}"/>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276049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B3FED7-0307-0D42-A85D-8CAB08DEA22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E1CF8CE0-E8A6-E54A-84CE-57DD7CCDE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endParaRPr lang="en-GB"/>
          </a:p>
        </p:txBody>
      </p:sp>
      <p:sp>
        <p:nvSpPr>
          <p:cNvPr id="4" name="Textplatzhalter 3">
            <a:extLst>
              <a:ext uri="{FF2B5EF4-FFF2-40B4-BE49-F238E27FC236}">
                <a16:creationId xmlns:a16="http://schemas.microsoft.com/office/drawing/2014/main" id="{74F6EA1D-F77C-7047-A3AE-C642710F6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endParaRPr lang="en-GB"/>
          </a:p>
        </p:txBody>
      </p:sp>
      <p:sp>
        <p:nvSpPr>
          <p:cNvPr id="5" name="Datumsplatzhalter 4">
            <a:extLst>
              <a:ext uri="{FF2B5EF4-FFF2-40B4-BE49-F238E27FC236}">
                <a16:creationId xmlns:a16="http://schemas.microsoft.com/office/drawing/2014/main" id="{07A25D7E-6656-7345-B0E3-D67D35DB6D13}"/>
              </a:ext>
            </a:extLst>
          </p:cNvPr>
          <p:cNvSpPr>
            <a:spLocks noGrp="1"/>
          </p:cNvSpPr>
          <p:nvPr>
            <p:ph type="dt" sz="half" idx="10"/>
          </p:nvPr>
        </p:nvSpPr>
        <p:spPr/>
        <p:txBody>
          <a:bodyPr/>
          <a:lstStyle/>
          <a:p>
            <a:fld id="{4EE67FF4-73FD-3C47-B203-6ADCC08F9016}" type="datetime1">
              <a:rPr lang="de-DE" smtClean="0"/>
              <a:t>17.07.18</a:t>
            </a:fld>
            <a:endParaRPr lang="en-GB"/>
          </a:p>
        </p:txBody>
      </p:sp>
      <p:sp>
        <p:nvSpPr>
          <p:cNvPr id="6" name="Fußzeilenplatzhalter 5">
            <a:extLst>
              <a:ext uri="{FF2B5EF4-FFF2-40B4-BE49-F238E27FC236}">
                <a16:creationId xmlns:a16="http://schemas.microsoft.com/office/drawing/2014/main" id="{B325B988-5EB5-384B-A301-665983CC6281}"/>
              </a:ext>
            </a:extLst>
          </p:cNvPr>
          <p:cNvSpPr>
            <a:spLocks noGrp="1"/>
          </p:cNvSpPr>
          <p:nvPr>
            <p:ph type="ftr" sz="quarter" idx="11"/>
          </p:nvPr>
        </p:nvSpPr>
        <p:spPr/>
        <p:txBody>
          <a:bodyPr/>
          <a:lstStyle/>
          <a:p>
            <a:r>
              <a:rPr lang="en-GB"/>
              <a:t>Jousef Murad – Linear Stability Analysis of Plane Channel Flow</a:t>
            </a:r>
          </a:p>
        </p:txBody>
      </p:sp>
      <p:sp>
        <p:nvSpPr>
          <p:cNvPr id="7" name="Foliennummernplatzhalter 6">
            <a:extLst>
              <a:ext uri="{FF2B5EF4-FFF2-40B4-BE49-F238E27FC236}">
                <a16:creationId xmlns:a16="http://schemas.microsoft.com/office/drawing/2014/main" id="{4AEE6CC8-9DFB-EB44-BDB8-0B96BAEEEACF}"/>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254764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7C1C08-9D87-2143-82B9-15EFB4DBEAA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AB4104F6-B967-5745-A873-C45EEF66B2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069F59F8-3668-FE4D-96C2-2590F4D21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endParaRPr lang="en-GB"/>
          </a:p>
        </p:txBody>
      </p:sp>
      <p:sp>
        <p:nvSpPr>
          <p:cNvPr id="5" name="Datumsplatzhalter 4">
            <a:extLst>
              <a:ext uri="{FF2B5EF4-FFF2-40B4-BE49-F238E27FC236}">
                <a16:creationId xmlns:a16="http://schemas.microsoft.com/office/drawing/2014/main" id="{24034115-10B9-CB45-AF69-4CDA4A0B0304}"/>
              </a:ext>
            </a:extLst>
          </p:cNvPr>
          <p:cNvSpPr>
            <a:spLocks noGrp="1"/>
          </p:cNvSpPr>
          <p:nvPr>
            <p:ph type="dt" sz="half" idx="10"/>
          </p:nvPr>
        </p:nvSpPr>
        <p:spPr/>
        <p:txBody>
          <a:bodyPr/>
          <a:lstStyle/>
          <a:p>
            <a:fld id="{0DABD154-2D8E-FF4A-9FE4-35222227FF4A}" type="datetime1">
              <a:rPr lang="de-DE" smtClean="0"/>
              <a:t>17.07.18</a:t>
            </a:fld>
            <a:endParaRPr lang="en-GB"/>
          </a:p>
        </p:txBody>
      </p:sp>
      <p:sp>
        <p:nvSpPr>
          <p:cNvPr id="6" name="Fußzeilenplatzhalter 5">
            <a:extLst>
              <a:ext uri="{FF2B5EF4-FFF2-40B4-BE49-F238E27FC236}">
                <a16:creationId xmlns:a16="http://schemas.microsoft.com/office/drawing/2014/main" id="{683FD327-3BDF-D448-89B9-B0A529EF837B}"/>
              </a:ext>
            </a:extLst>
          </p:cNvPr>
          <p:cNvSpPr>
            <a:spLocks noGrp="1"/>
          </p:cNvSpPr>
          <p:nvPr>
            <p:ph type="ftr" sz="quarter" idx="11"/>
          </p:nvPr>
        </p:nvSpPr>
        <p:spPr/>
        <p:txBody>
          <a:bodyPr/>
          <a:lstStyle/>
          <a:p>
            <a:r>
              <a:rPr lang="en-GB"/>
              <a:t>Jousef Murad – Linear Stability Analysis of Plane Channel Flow</a:t>
            </a:r>
          </a:p>
        </p:txBody>
      </p:sp>
      <p:sp>
        <p:nvSpPr>
          <p:cNvPr id="7" name="Foliennummernplatzhalter 6">
            <a:extLst>
              <a:ext uri="{FF2B5EF4-FFF2-40B4-BE49-F238E27FC236}">
                <a16:creationId xmlns:a16="http://schemas.microsoft.com/office/drawing/2014/main" id="{C5398323-1D59-664D-BBA1-48F5F1DAF1CD}"/>
              </a:ext>
            </a:extLst>
          </p:cNvPr>
          <p:cNvSpPr>
            <a:spLocks noGrp="1"/>
          </p:cNvSpPr>
          <p:nvPr>
            <p:ph type="sldNum" sz="quarter" idx="12"/>
          </p:nvPr>
        </p:nvSpPr>
        <p:spPr/>
        <p:txBody>
          <a:bodyPr/>
          <a:lstStyle/>
          <a:p>
            <a:fld id="{CD64B24C-07B1-394B-A9FD-233FCBE15C93}" type="slidenum">
              <a:rPr lang="en-GB" smtClean="0"/>
              <a:t>‹Nr.›</a:t>
            </a:fld>
            <a:endParaRPr lang="en-GB"/>
          </a:p>
        </p:txBody>
      </p:sp>
    </p:spTree>
    <p:extLst>
      <p:ext uri="{BB962C8B-B14F-4D97-AF65-F5344CB8AC3E}">
        <p14:creationId xmlns:p14="http://schemas.microsoft.com/office/powerpoint/2010/main" val="1646799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C2248D8-2737-CE4E-9ADB-88AA04C86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E4CFE36E-D02C-F744-9817-BC672A0C0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endParaRPr lang="en-GB"/>
          </a:p>
        </p:txBody>
      </p:sp>
      <p:sp>
        <p:nvSpPr>
          <p:cNvPr id="4" name="Datumsplatzhalter 3">
            <a:extLst>
              <a:ext uri="{FF2B5EF4-FFF2-40B4-BE49-F238E27FC236}">
                <a16:creationId xmlns:a16="http://schemas.microsoft.com/office/drawing/2014/main" id="{E250DD56-7123-5F4D-A1D1-B3913A5E10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65EA8-929C-874C-9546-9F9E7C8D35A4}" type="datetime1">
              <a:rPr lang="de-DE" smtClean="0"/>
              <a:t>17.07.18</a:t>
            </a:fld>
            <a:endParaRPr lang="en-GB"/>
          </a:p>
        </p:txBody>
      </p:sp>
      <p:sp>
        <p:nvSpPr>
          <p:cNvPr id="5" name="Fußzeilenplatzhalter 4">
            <a:extLst>
              <a:ext uri="{FF2B5EF4-FFF2-40B4-BE49-F238E27FC236}">
                <a16:creationId xmlns:a16="http://schemas.microsoft.com/office/drawing/2014/main" id="{DDDA2745-AFEF-8242-BB15-ACFC84DCD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err="1"/>
              <a:t>Jousef</a:t>
            </a:r>
            <a:r>
              <a:rPr lang="en-GB" dirty="0"/>
              <a:t> Murad – Linear Stability Analysis of Plane Channel Flow</a:t>
            </a:r>
          </a:p>
        </p:txBody>
      </p:sp>
      <p:sp>
        <p:nvSpPr>
          <p:cNvPr id="6" name="Foliennummernplatzhalter 5">
            <a:extLst>
              <a:ext uri="{FF2B5EF4-FFF2-40B4-BE49-F238E27FC236}">
                <a16:creationId xmlns:a16="http://schemas.microsoft.com/office/drawing/2014/main" id="{2E0B46DD-CE0B-7048-AB38-ADBB426F1E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4B24C-07B1-394B-A9FD-233FCBE15C93}" type="slidenum">
              <a:rPr lang="en-GB" smtClean="0"/>
              <a:t>‹Nr.›</a:t>
            </a:fld>
            <a:endParaRPr lang="en-GB"/>
          </a:p>
        </p:txBody>
      </p:sp>
    </p:spTree>
    <p:extLst>
      <p:ext uri="{BB962C8B-B14F-4D97-AF65-F5344CB8AC3E}">
        <p14:creationId xmlns:p14="http://schemas.microsoft.com/office/powerpoint/2010/main" val="3623077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ousefm/" TargetMode="External"/><Relationship Id="rId2" Type="http://schemas.openxmlformats.org/officeDocument/2006/relationships/hyperlink" Target="https://www.youtube.com/watch?v=-D5N_OnZ_T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FABB8862-FB78-B94A-892E-0E6D62CA4B2D}"/>
              </a:ext>
            </a:extLst>
          </p:cNvPr>
          <p:cNvSpPr/>
          <p:nvPr/>
        </p:nvSpPr>
        <p:spPr>
          <a:xfrm>
            <a:off x="440658" y="448582"/>
            <a:ext cx="9502088"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Linear </a:t>
            </a:r>
            <a:r>
              <a:rPr lang="de-DE" sz="3200" b="1" u="sng" dirty="0" err="1">
                <a:latin typeface="Arial" panose="020B0604020202020204" pitchFamily="34" charset="0"/>
                <a:cs typeface="Arial" panose="020B0604020202020204" pitchFamily="34" charset="0"/>
              </a:rPr>
              <a:t>Stability</a:t>
            </a:r>
            <a:r>
              <a:rPr lang="de-DE" sz="3200" b="1" u="sng" dirty="0">
                <a:latin typeface="Arial" panose="020B0604020202020204" pitchFamily="34" charset="0"/>
                <a:cs typeface="Arial" panose="020B0604020202020204" pitchFamily="34" charset="0"/>
              </a:rPr>
              <a:t> Analysis of Plane Channel Flow </a:t>
            </a:r>
            <a:endParaRPr lang="de-DE" sz="3200" b="1" u="sng" dirty="0">
              <a:effectLst/>
              <a:latin typeface="Arial" panose="020B0604020202020204" pitchFamily="34" charset="0"/>
              <a:cs typeface="Arial" panose="020B0604020202020204" pitchFamily="34" charset="0"/>
            </a:endParaRPr>
          </a:p>
        </p:txBody>
      </p:sp>
      <p:sp>
        <p:nvSpPr>
          <p:cNvPr id="5" name="Rechteck 4">
            <a:extLst>
              <a:ext uri="{FF2B5EF4-FFF2-40B4-BE49-F238E27FC236}">
                <a16:creationId xmlns:a16="http://schemas.microsoft.com/office/drawing/2014/main" id="{6D8AA038-8775-B840-B508-34DE319355DD}"/>
              </a:ext>
            </a:extLst>
          </p:cNvPr>
          <p:cNvSpPr/>
          <p:nvPr/>
        </p:nvSpPr>
        <p:spPr>
          <a:xfrm>
            <a:off x="3062957" y="1313827"/>
            <a:ext cx="6066084" cy="400110"/>
          </a:xfrm>
          <a:prstGeom prst="rect">
            <a:avLst/>
          </a:prstGeom>
        </p:spPr>
        <p:txBody>
          <a:bodyPr wrap="none">
            <a:spAutoFit/>
          </a:bodyPr>
          <a:lstStyle/>
          <a:p>
            <a:r>
              <a:rPr lang="de-DE" sz="2000" dirty="0">
                <a:latin typeface="Arial" panose="020B0604020202020204" pitchFamily="34" charset="0"/>
                <a:cs typeface="Arial" panose="020B0604020202020204" pitchFamily="34" charset="0"/>
              </a:rPr>
              <a:t>Part of </a:t>
            </a:r>
            <a:r>
              <a:rPr lang="de-DE" sz="2000" dirty="0" err="1">
                <a:latin typeface="Arial" panose="020B0604020202020204" pitchFamily="34" charset="0"/>
                <a:cs typeface="Arial" panose="020B0604020202020204" pitchFamily="34" charset="0"/>
              </a:rPr>
              <a:t>the</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course</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Computational</a:t>
            </a:r>
            <a:r>
              <a:rPr lang="de-DE" sz="2000" dirty="0">
                <a:latin typeface="Arial" panose="020B0604020202020204" pitchFamily="34" charset="0"/>
                <a:cs typeface="Arial" panose="020B0604020202020204" pitchFamily="34" charset="0"/>
              </a:rPr>
              <a:t> Fluid </a:t>
            </a:r>
            <a:r>
              <a:rPr lang="de-DE" sz="2000" dirty="0" err="1">
                <a:latin typeface="Arial" panose="020B0604020202020204" pitchFamily="34" charset="0"/>
                <a:cs typeface="Arial" panose="020B0604020202020204" pitchFamily="34" charset="0"/>
              </a:rPr>
              <a:t>Mechanics</a:t>
            </a:r>
            <a:r>
              <a:rPr lang="de-DE" sz="2000" dirty="0">
                <a:latin typeface="Arial" panose="020B0604020202020204" pitchFamily="34" charset="0"/>
                <a:cs typeface="Arial" panose="020B0604020202020204" pitchFamily="34" charset="0"/>
              </a:rPr>
              <a:t> II</a:t>
            </a:r>
            <a:endParaRPr lang="de-DE" sz="2000" dirty="0">
              <a:effectLst/>
              <a:latin typeface="Arial" panose="020B0604020202020204" pitchFamily="34" charset="0"/>
              <a:cs typeface="Arial" panose="020B0604020202020204" pitchFamily="34" charset="0"/>
            </a:endParaRPr>
          </a:p>
        </p:txBody>
      </p:sp>
      <p:sp>
        <p:nvSpPr>
          <p:cNvPr id="6" name="Rechteck 5">
            <a:extLst>
              <a:ext uri="{FF2B5EF4-FFF2-40B4-BE49-F238E27FC236}">
                <a16:creationId xmlns:a16="http://schemas.microsoft.com/office/drawing/2014/main" id="{CB29C90F-70F1-0C4E-8439-ACBF01E1570D}"/>
              </a:ext>
            </a:extLst>
          </p:cNvPr>
          <p:cNvSpPr/>
          <p:nvPr/>
        </p:nvSpPr>
        <p:spPr>
          <a:xfrm>
            <a:off x="0" y="3310759"/>
            <a:ext cx="12192000" cy="5255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sz="2000" b="1" dirty="0">
                <a:solidFill>
                  <a:schemeClr val="tx1"/>
                </a:solidFill>
              </a:rPr>
              <a:t> Institute for Hydrodynamics – </a:t>
            </a:r>
            <a:r>
              <a:rPr lang="en-GB" sz="2000" b="1" dirty="0" err="1">
                <a:solidFill>
                  <a:schemeClr val="tx1"/>
                </a:solidFill>
              </a:rPr>
              <a:t>Prof.</a:t>
            </a:r>
            <a:r>
              <a:rPr lang="en-GB" sz="2000" b="1" dirty="0">
                <a:solidFill>
                  <a:schemeClr val="tx1"/>
                </a:solidFill>
              </a:rPr>
              <a:t> </a:t>
            </a:r>
            <a:r>
              <a:rPr lang="en-GB" sz="2000" b="1" dirty="0" err="1">
                <a:solidFill>
                  <a:schemeClr val="tx1"/>
                </a:solidFill>
              </a:rPr>
              <a:t>Dr.</a:t>
            </a:r>
            <a:r>
              <a:rPr lang="en-GB" sz="2000" b="1" dirty="0">
                <a:solidFill>
                  <a:schemeClr val="tx1"/>
                </a:solidFill>
              </a:rPr>
              <a:t> Markus Uhlmann</a:t>
            </a:r>
          </a:p>
        </p:txBody>
      </p:sp>
      <p:pic>
        <p:nvPicPr>
          <p:cNvPr id="8" name="Grafik 7">
            <a:extLst>
              <a:ext uri="{FF2B5EF4-FFF2-40B4-BE49-F238E27FC236}">
                <a16:creationId xmlns:a16="http://schemas.microsoft.com/office/drawing/2014/main" id="{E6944615-69B7-D04A-8E90-C8DCF0DC814D}"/>
              </a:ext>
            </a:extLst>
          </p:cNvPr>
          <p:cNvPicPr>
            <a:picLocks noChangeAspect="1"/>
          </p:cNvPicPr>
          <p:nvPr/>
        </p:nvPicPr>
        <p:blipFill>
          <a:blip r:embed="rId2"/>
          <a:stretch>
            <a:fillRect/>
          </a:stretch>
        </p:blipFill>
        <p:spPr>
          <a:xfrm>
            <a:off x="10521238" y="1073060"/>
            <a:ext cx="1117271" cy="1117271"/>
          </a:xfrm>
          <a:prstGeom prst="rect">
            <a:avLst/>
          </a:prstGeom>
        </p:spPr>
      </p:pic>
      <p:sp>
        <p:nvSpPr>
          <p:cNvPr id="9" name="Rechteck 8">
            <a:extLst>
              <a:ext uri="{FF2B5EF4-FFF2-40B4-BE49-F238E27FC236}">
                <a16:creationId xmlns:a16="http://schemas.microsoft.com/office/drawing/2014/main" id="{10C3CD1C-4C27-1543-9FAE-0556904147B8}"/>
              </a:ext>
            </a:extLst>
          </p:cNvPr>
          <p:cNvSpPr/>
          <p:nvPr/>
        </p:nvSpPr>
        <p:spPr>
          <a:xfrm>
            <a:off x="3904533" y="2312310"/>
            <a:ext cx="4382931" cy="400110"/>
          </a:xfrm>
          <a:prstGeom prst="rect">
            <a:avLst/>
          </a:prstGeom>
        </p:spPr>
        <p:txBody>
          <a:bodyPr wrap="none">
            <a:spAutoFit/>
          </a:bodyPr>
          <a:lstStyle/>
          <a:p>
            <a:r>
              <a:rPr lang="de-DE" sz="2000" dirty="0" err="1">
                <a:latin typeface="Arial" panose="020B0604020202020204" pitchFamily="34" charset="0"/>
                <a:cs typeface="Arial" panose="020B0604020202020204" pitchFamily="34" charset="0"/>
              </a:rPr>
              <a:t>B.Sc</a:t>
            </a:r>
            <a:r>
              <a:rPr lang="de-DE" sz="2000" dirty="0">
                <a:latin typeface="Arial" panose="020B0604020202020204" pitchFamily="34" charset="0"/>
                <a:cs typeface="Arial" panose="020B0604020202020204" pitchFamily="34" charset="0"/>
              </a:rPr>
              <a:t>. Jousef Murad - </a:t>
            </a:r>
            <a:r>
              <a:rPr lang="de-DE" sz="2000" dirty="0" err="1">
                <a:latin typeface="Arial" panose="020B0604020202020204" pitchFamily="34" charset="0"/>
                <a:cs typeface="Arial" panose="020B0604020202020204" pitchFamily="34" charset="0"/>
              </a:rPr>
              <a:t>July</a:t>
            </a:r>
            <a:r>
              <a:rPr lang="de-DE" sz="2000" dirty="0">
                <a:latin typeface="Arial" panose="020B0604020202020204" pitchFamily="34" charset="0"/>
                <a:cs typeface="Arial" panose="020B0604020202020204" pitchFamily="34" charset="0"/>
              </a:rPr>
              <a:t> 17th, 2018</a:t>
            </a:r>
            <a:endParaRPr lang="de-DE" sz="2000" dirty="0">
              <a:effectLst/>
              <a:latin typeface="Arial" panose="020B0604020202020204" pitchFamily="34" charset="0"/>
              <a:cs typeface="Arial" panose="020B0604020202020204" pitchFamily="34" charset="0"/>
            </a:endParaRPr>
          </a:p>
        </p:txBody>
      </p:sp>
      <p:pic>
        <p:nvPicPr>
          <p:cNvPr id="11" name="Grafik 10">
            <a:extLst>
              <a:ext uri="{FF2B5EF4-FFF2-40B4-BE49-F238E27FC236}">
                <a16:creationId xmlns:a16="http://schemas.microsoft.com/office/drawing/2014/main" id="{BDFD6B3E-B955-F84D-AC7D-C22EFB8C8921}"/>
              </a:ext>
            </a:extLst>
          </p:cNvPr>
          <p:cNvPicPr>
            <a:picLocks noChangeAspect="1"/>
          </p:cNvPicPr>
          <p:nvPr/>
        </p:nvPicPr>
        <p:blipFill>
          <a:blip r:embed="rId3"/>
          <a:stretch>
            <a:fillRect/>
          </a:stretch>
        </p:blipFill>
        <p:spPr>
          <a:xfrm>
            <a:off x="4251872" y="3909115"/>
            <a:ext cx="3688256" cy="2950605"/>
          </a:xfrm>
          <a:prstGeom prst="rect">
            <a:avLst/>
          </a:prstGeom>
        </p:spPr>
      </p:pic>
      <p:sp>
        <p:nvSpPr>
          <p:cNvPr id="12" name="Rechteck 11">
            <a:extLst>
              <a:ext uri="{FF2B5EF4-FFF2-40B4-BE49-F238E27FC236}">
                <a16:creationId xmlns:a16="http://schemas.microsoft.com/office/drawing/2014/main" id="{92104C71-A46E-2F4B-A33F-8FD74C429E8D}"/>
              </a:ext>
            </a:extLst>
          </p:cNvPr>
          <p:cNvSpPr/>
          <p:nvPr/>
        </p:nvSpPr>
        <p:spPr>
          <a:xfrm>
            <a:off x="6810704" y="6417398"/>
            <a:ext cx="1108404" cy="3965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pic>
        <p:nvPicPr>
          <p:cNvPr id="3" name="Grafik 2">
            <a:extLst>
              <a:ext uri="{FF2B5EF4-FFF2-40B4-BE49-F238E27FC236}">
                <a16:creationId xmlns:a16="http://schemas.microsoft.com/office/drawing/2014/main" id="{B131E3D0-46C0-E744-AC87-CA7938E067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46122" y="299605"/>
            <a:ext cx="1467504" cy="733752"/>
          </a:xfrm>
          <a:prstGeom prst="rect">
            <a:avLst/>
          </a:prstGeom>
        </p:spPr>
      </p:pic>
    </p:spTree>
    <p:extLst>
      <p:ext uri="{BB962C8B-B14F-4D97-AF65-F5344CB8AC3E}">
        <p14:creationId xmlns:p14="http://schemas.microsoft.com/office/powerpoint/2010/main" val="103988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10</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5330305"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Finite-</a:t>
            </a:r>
            <a:r>
              <a:rPr lang="de-DE" sz="3200" b="1" u="sng" dirty="0" err="1">
                <a:latin typeface="Arial" panose="020B0604020202020204" pitchFamily="34" charset="0"/>
                <a:cs typeface="Arial" panose="020B0604020202020204" pitchFamily="34" charset="0"/>
              </a:rPr>
              <a:t>Difference</a:t>
            </a:r>
            <a:r>
              <a:rPr lang="de-DE" sz="3200" b="1" u="sng" dirty="0">
                <a:latin typeface="Arial" panose="020B0604020202020204" pitchFamily="34" charset="0"/>
                <a:cs typeface="Arial" panose="020B0604020202020204" pitchFamily="34" charset="0"/>
              </a:rPr>
              <a:t> </a:t>
            </a:r>
            <a:r>
              <a:rPr lang="de-DE" sz="3200" b="1" u="sng" dirty="0" err="1">
                <a:latin typeface="Arial" panose="020B0604020202020204" pitchFamily="34" charset="0"/>
                <a:cs typeface="Arial" panose="020B0604020202020204" pitchFamily="34" charset="0"/>
              </a:rPr>
              <a:t>Schemes</a:t>
            </a:r>
            <a:endParaRPr lang="de-DE" sz="3200" b="1" u="sng" dirty="0">
              <a:latin typeface="Arial" panose="020B0604020202020204" pitchFamily="34" charset="0"/>
              <a:cs typeface="Arial" panose="020B0604020202020204" pitchFamily="34" charset="0"/>
            </a:endParaRPr>
          </a:p>
        </p:txBody>
      </p:sp>
      <p:pic>
        <p:nvPicPr>
          <p:cNvPr id="10" name="Grafik 9">
            <a:extLst>
              <a:ext uri="{FF2B5EF4-FFF2-40B4-BE49-F238E27FC236}">
                <a16:creationId xmlns:a16="http://schemas.microsoft.com/office/drawing/2014/main" id="{7AAC0B97-3A1A-E64E-95BA-E010656FDC30}"/>
              </a:ext>
            </a:extLst>
          </p:cNvPr>
          <p:cNvPicPr>
            <a:picLocks noChangeAspect="1"/>
          </p:cNvPicPr>
          <p:nvPr/>
        </p:nvPicPr>
        <p:blipFill>
          <a:blip r:embed="rId2"/>
          <a:stretch>
            <a:fillRect/>
          </a:stretch>
        </p:blipFill>
        <p:spPr>
          <a:xfrm>
            <a:off x="440658" y="1047043"/>
            <a:ext cx="8890000" cy="1828800"/>
          </a:xfrm>
          <a:prstGeom prst="rect">
            <a:avLst/>
          </a:prstGeom>
        </p:spPr>
      </p:pic>
      <p:pic>
        <p:nvPicPr>
          <p:cNvPr id="13" name="Grafik 12">
            <a:extLst>
              <a:ext uri="{FF2B5EF4-FFF2-40B4-BE49-F238E27FC236}">
                <a16:creationId xmlns:a16="http://schemas.microsoft.com/office/drawing/2014/main" id="{5E06778C-1EF6-EF4B-8712-16A943EBD540}"/>
              </a:ext>
            </a:extLst>
          </p:cNvPr>
          <p:cNvPicPr>
            <a:picLocks noChangeAspect="1"/>
          </p:cNvPicPr>
          <p:nvPr/>
        </p:nvPicPr>
        <p:blipFill>
          <a:blip r:embed="rId3"/>
          <a:stretch>
            <a:fillRect/>
          </a:stretch>
        </p:blipFill>
        <p:spPr>
          <a:xfrm>
            <a:off x="552232" y="3151790"/>
            <a:ext cx="11513644" cy="1752600"/>
          </a:xfrm>
          <a:prstGeom prst="rect">
            <a:avLst/>
          </a:prstGeom>
        </p:spPr>
      </p:pic>
      <p:sp>
        <p:nvSpPr>
          <p:cNvPr id="14" name="Oval 13">
            <a:extLst>
              <a:ext uri="{FF2B5EF4-FFF2-40B4-BE49-F238E27FC236}">
                <a16:creationId xmlns:a16="http://schemas.microsoft.com/office/drawing/2014/main" id="{84246E18-32EC-FD41-B503-7F8CC118EC3C}"/>
              </a:ext>
            </a:extLst>
          </p:cNvPr>
          <p:cNvSpPr/>
          <p:nvPr/>
        </p:nvSpPr>
        <p:spPr>
          <a:xfrm>
            <a:off x="6169573" y="1337991"/>
            <a:ext cx="893379" cy="7252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51891D2A-1898-B347-ACAD-B46F65648A40}"/>
              </a:ext>
            </a:extLst>
          </p:cNvPr>
          <p:cNvSpPr/>
          <p:nvPr/>
        </p:nvSpPr>
        <p:spPr>
          <a:xfrm>
            <a:off x="8883968" y="3302877"/>
            <a:ext cx="893379" cy="7252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4886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11</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5716630"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Implementation</a:t>
            </a:r>
            <a:r>
              <a:rPr lang="de-DE" sz="3200" b="1" dirty="0">
                <a:latin typeface="Arial" panose="020B0604020202020204" pitchFamily="34" charset="0"/>
                <a:cs typeface="Arial" panose="020B0604020202020204" pitchFamily="34" charset="0"/>
              </a:rPr>
              <a:t> (Flow Chart)</a:t>
            </a:r>
            <a:endParaRPr lang="de-DE" sz="3200" b="1" u="sng" dirty="0">
              <a:effectLst/>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DE75AC66-C565-8045-A391-9DD5F8144456}"/>
              </a:ext>
            </a:extLst>
          </p:cNvPr>
          <p:cNvSpPr/>
          <p:nvPr/>
        </p:nvSpPr>
        <p:spPr>
          <a:xfrm>
            <a:off x="515008" y="1734207"/>
            <a:ext cx="2343807" cy="609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b="1" dirty="0">
                <a:solidFill>
                  <a:schemeClr val="tx1"/>
                </a:solidFill>
              </a:rPr>
              <a:t>Input</a:t>
            </a:r>
          </a:p>
        </p:txBody>
      </p:sp>
      <p:cxnSp>
        <p:nvCxnSpPr>
          <p:cNvPr id="9" name="Gerade Verbindung mit Pfeil 8">
            <a:extLst>
              <a:ext uri="{FF2B5EF4-FFF2-40B4-BE49-F238E27FC236}">
                <a16:creationId xmlns:a16="http://schemas.microsoft.com/office/drawing/2014/main" id="{0AD1941C-C732-BB4A-8B2B-7C6384104573}"/>
              </a:ext>
            </a:extLst>
          </p:cNvPr>
          <p:cNvCxnSpPr>
            <a:cxnSpLocks/>
            <a:endCxn id="12" idx="1"/>
          </p:cNvCxnSpPr>
          <p:nvPr/>
        </p:nvCxnSpPr>
        <p:spPr>
          <a:xfrm>
            <a:off x="2858815" y="2060027"/>
            <a:ext cx="1148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Abgerundetes Rechteck 11">
                <a:extLst>
                  <a:ext uri="{FF2B5EF4-FFF2-40B4-BE49-F238E27FC236}">
                    <a16:creationId xmlns:a16="http://schemas.microsoft.com/office/drawing/2014/main" id="{4DDD7715-0941-C042-A5D9-4F11786E3558}"/>
                  </a:ext>
                </a:extLst>
              </p:cNvPr>
              <p:cNvSpPr/>
              <p:nvPr/>
            </p:nvSpPr>
            <p:spPr>
              <a:xfrm>
                <a:off x="4007070" y="1797268"/>
                <a:ext cx="4146330" cy="5255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200" b="1" dirty="0">
                    <a:solidFill>
                      <a:schemeClr val="tx1"/>
                    </a:solidFill>
                  </a:rPr>
                  <a:t>Discretize </a:t>
                </a:r>
                <a14:m>
                  <m:oMath xmlns:m="http://schemas.openxmlformats.org/officeDocument/2006/math">
                    <m:r>
                      <a:rPr lang="en-GB" sz="2200" b="1" i="1" smtClean="0">
                        <a:solidFill>
                          <a:schemeClr val="tx1"/>
                        </a:solidFill>
                        <a:latin typeface="Cambria Math" panose="02040503050406030204" pitchFamily="18" charset="0"/>
                        <a:ea typeface="Cambria Math" panose="02040503050406030204" pitchFamily="18" charset="0"/>
                      </a:rPr>
                      <m:t>∆</m:t>
                    </m:r>
                    <m:r>
                      <a:rPr lang="de-DE" sz="2200" b="1" i="1" smtClean="0">
                        <a:solidFill>
                          <a:schemeClr val="tx1"/>
                        </a:solidFill>
                        <a:latin typeface="Cambria Math" panose="02040503050406030204" pitchFamily="18" charset="0"/>
                        <a:ea typeface="Cambria Math" panose="02040503050406030204" pitchFamily="18" charset="0"/>
                      </a:rPr>
                      <m:t>𝒚</m:t>
                    </m:r>
                  </m:oMath>
                </a14:m>
                <a:endParaRPr lang="en-GB" sz="2200" b="1" dirty="0">
                  <a:solidFill>
                    <a:schemeClr val="tx1"/>
                  </a:solidFill>
                </a:endParaRPr>
              </a:p>
            </p:txBody>
          </p:sp>
        </mc:Choice>
        <mc:Fallback xmlns="">
          <p:sp>
            <p:nvSpPr>
              <p:cNvPr id="12" name="Abgerundetes Rechteck 11">
                <a:extLst>
                  <a:ext uri="{FF2B5EF4-FFF2-40B4-BE49-F238E27FC236}">
                    <a16:creationId xmlns:a16="http://schemas.microsoft.com/office/drawing/2014/main" id="{4DDD7715-0941-C042-A5D9-4F11786E3558}"/>
                  </a:ext>
                </a:extLst>
              </p:cNvPr>
              <p:cNvSpPr>
                <a:spLocks noRot="1" noChangeAspect="1" noMove="1" noResize="1" noEditPoints="1" noAdjustHandles="1" noChangeArrowheads="1" noChangeShapeType="1" noTextEdit="1"/>
              </p:cNvSpPr>
              <p:nvPr/>
            </p:nvSpPr>
            <p:spPr>
              <a:xfrm>
                <a:off x="4007070" y="1797268"/>
                <a:ext cx="4146330" cy="525518"/>
              </a:xfrm>
              <a:prstGeom prst="roundRect">
                <a:avLst/>
              </a:prstGeom>
              <a:blipFill>
                <a:blip r:embed="rId2"/>
                <a:stretch>
                  <a:fillRect b="-11628"/>
                </a:stretch>
              </a:blipFill>
            </p:spPr>
            <p:txBody>
              <a:bodyPr/>
              <a:lstStyle/>
              <a:p>
                <a:r>
                  <a:rPr lang="en-GB">
                    <a:noFill/>
                  </a:rPr>
                  <a:t> </a:t>
                </a:r>
              </a:p>
            </p:txBody>
          </p:sp>
        </mc:Fallback>
      </mc:AlternateContent>
      <p:sp>
        <p:nvSpPr>
          <p:cNvPr id="16" name="Abgerundetes Rechteck 15">
            <a:extLst>
              <a:ext uri="{FF2B5EF4-FFF2-40B4-BE49-F238E27FC236}">
                <a16:creationId xmlns:a16="http://schemas.microsoft.com/office/drawing/2014/main" id="{4FF6CD95-7D2E-BD43-B0BB-B23A49B49F49}"/>
              </a:ext>
            </a:extLst>
          </p:cNvPr>
          <p:cNvSpPr/>
          <p:nvPr/>
        </p:nvSpPr>
        <p:spPr>
          <a:xfrm>
            <a:off x="4007070" y="2781899"/>
            <a:ext cx="4146330" cy="5255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200" b="1" dirty="0">
                <a:solidFill>
                  <a:schemeClr val="tx1"/>
                </a:solidFill>
              </a:rPr>
              <a:t>Discretize Position and Velocity</a:t>
            </a:r>
          </a:p>
        </p:txBody>
      </p:sp>
      <p:cxnSp>
        <p:nvCxnSpPr>
          <p:cNvPr id="17" name="Gerade Verbindung mit Pfeil 16">
            <a:extLst>
              <a:ext uri="{FF2B5EF4-FFF2-40B4-BE49-F238E27FC236}">
                <a16:creationId xmlns:a16="http://schemas.microsoft.com/office/drawing/2014/main" id="{D52E9242-BCA0-AA4E-8CA1-D4BCF3EEBFA9}"/>
              </a:ext>
            </a:extLst>
          </p:cNvPr>
          <p:cNvCxnSpPr>
            <a:cxnSpLocks/>
            <a:stCxn id="12" idx="2"/>
            <a:endCxn id="16" idx="0"/>
          </p:cNvCxnSpPr>
          <p:nvPr/>
        </p:nvCxnSpPr>
        <p:spPr>
          <a:xfrm>
            <a:off x="6080235" y="2322786"/>
            <a:ext cx="0" cy="459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bgerundetes Rechteck 19">
            <a:extLst>
              <a:ext uri="{FF2B5EF4-FFF2-40B4-BE49-F238E27FC236}">
                <a16:creationId xmlns:a16="http://schemas.microsoft.com/office/drawing/2014/main" id="{A8C4983C-4C23-DB44-B2CD-49ADFCDD1E9B}"/>
              </a:ext>
            </a:extLst>
          </p:cNvPr>
          <p:cNvSpPr/>
          <p:nvPr/>
        </p:nvSpPr>
        <p:spPr>
          <a:xfrm>
            <a:off x="4007069" y="3768666"/>
            <a:ext cx="4146331" cy="5255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a:solidFill>
                  <a:schemeClr val="tx1"/>
                </a:solidFill>
              </a:rPr>
              <a:t>Pre-Allocate Matrices (2</a:t>
            </a:r>
            <a:r>
              <a:rPr lang="en-GB" b="1" baseline="30000" dirty="0">
                <a:solidFill>
                  <a:schemeClr val="tx1"/>
                </a:solidFill>
              </a:rPr>
              <a:t>nd</a:t>
            </a:r>
            <a:r>
              <a:rPr lang="en-GB" b="1" dirty="0">
                <a:solidFill>
                  <a:schemeClr val="tx1"/>
                </a:solidFill>
              </a:rPr>
              <a:t> and 4</a:t>
            </a:r>
            <a:r>
              <a:rPr lang="en-GB" b="1" baseline="30000" dirty="0">
                <a:solidFill>
                  <a:schemeClr val="tx1"/>
                </a:solidFill>
              </a:rPr>
              <a:t>th</a:t>
            </a:r>
            <a:r>
              <a:rPr lang="en-GB" b="1" dirty="0">
                <a:solidFill>
                  <a:schemeClr val="tx1"/>
                </a:solidFill>
              </a:rPr>
              <a:t> order)</a:t>
            </a:r>
          </a:p>
        </p:txBody>
      </p:sp>
      <p:cxnSp>
        <p:nvCxnSpPr>
          <p:cNvPr id="21" name="Gerade Verbindung mit Pfeil 20">
            <a:extLst>
              <a:ext uri="{FF2B5EF4-FFF2-40B4-BE49-F238E27FC236}">
                <a16:creationId xmlns:a16="http://schemas.microsoft.com/office/drawing/2014/main" id="{20A2D1EC-3096-164B-B90F-7A3ABFC2751C}"/>
              </a:ext>
            </a:extLst>
          </p:cNvPr>
          <p:cNvCxnSpPr>
            <a:cxnSpLocks/>
            <a:stCxn id="16" idx="2"/>
            <a:endCxn id="20" idx="0"/>
          </p:cNvCxnSpPr>
          <p:nvPr/>
        </p:nvCxnSpPr>
        <p:spPr>
          <a:xfrm>
            <a:off x="6080235" y="3307417"/>
            <a:ext cx="0" cy="461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Abgerundetes Rechteck 27">
                <a:extLst>
                  <a:ext uri="{FF2B5EF4-FFF2-40B4-BE49-F238E27FC236}">
                    <a16:creationId xmlns:a16="http://schemas.microsoft.com/office/drawing/2014/main" id="{AECA0F2A-A263-6145-AD55-F2D4F946F8C5}"/>
                  </a:ext>
                </a:extLst>
              </p:cNvPr>
              <p:cNvSpPr/>
              <p:nvPr/>
            </p:nvSpPr>
            <p:spPr>
              <a:xfrm>
                <a:off x="4007069" y="4755433"/>
                <a:ext cx="4146331" cy="5255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200" b="1" dirty="0">
                    <a:solidFill>
                      <a:schemeClr val="tx1"/>
                    </a:solidFill>
                  </a:rPr>
                  <a:t>Array/Range for </a:t>
                </a:r>
                <a14:m>
                  <m:oMath xmlns:m="http://schemas.openxmlformats.org/officeDocument/2006/math">
                    <m:r>
                      <a:rPr lang="en-GB" sz="2200" b="1" i="1" smtClean="0">
                        <a:solidFill>
                          <a:schemeClr val="tx1"/>
                        </a:solidFill>
                        <a:latin typeface="Cambria Math" panose="02040503050406030204" pitchFamily="18" charset="0"/>
                        <a:ea typeface="Cambria Math" panose="02040503050406030204" pitchFamily="18" charset="0"/>
                      </a:rPr>
                      <m:t>∝</m:t>
                    </m:r>
                  </m:oMath>
                </a14:m>
                <a:r>
                  <a:rPr lang="en-GB" sz="2200" b="1" dirty="0">
                    <a:solidFill>
                      <a:schemeClr val="tx1"/>
                    </a:solidFill>
                  </a:rPr>
                  <a:t> &amp; Re</a:t>
                </a:r>
              </a:p>
            </p:txBody>
          </p:sp>
        </mc:Choice>
        <mc:Fallback xmlns="">
          <p:sp>
            <p:nvSpPr>
              <p:cNvPr id="28" name="Abgerundetes Rechteck 27">
                <a:extLst>
                  <a:ext uri="{FF2B5EF4-FFF2-40B4-BE49-F238E27FC236}">
                    <a16:creationId xmlns:a16="http://schemas.microsoft.com/office/drawing/2014/main" id="{AECA0F2A-A263-6145-AD55-F2D4F946F8C5}"/>
                  </a:ext>
                </a:extLst>
              </p:cNvPr>
              <p:cNvSpPr>
                <a:spLocks noRot="1" noChangeAspect="1" noMove="1" noResize="1" noEditPoints="1" noAdjustHandles="1" noChangeArrowheads="1" noChangeShapeType="1" noTextEdit="1"/>
              </p:cNvSpPr>
              <p:nvPr/>
            </p:nvSpPr>
            <p:spPr>
              <a:xfrm>
                <a:off x="4007069" y="4755433"/>
                <a:ext cx="4146331" cy="525518"/>
              </a:xfrm>
              <a:prstGeom prst="roundRect">
                <a:avLst/>
              </a:prstGeom>
              <a:blipFill>
                <a:blip r:embed="rId3"/>
                <a:stretch>
                  <a:fillRect b="-11364"/>
                </a:stretch>
              </a:blipFill>
            </p:spPr>
            <p:txBody>
              <a:bodyPr/>
              <a:lstStyle/>
              <a:p>
                <a:r>
                  <a:rPr lang="en-GB">
                    <a:noFill/>
                  </a:rPr>
                  <a:t> </a:t>
                </a:r>
              </a:p>
            </p:txBody>
          </p:sp>
        </mc:Fallback>
      </mc:AlternateContent>
      <p:cxnSp>
        <p:nvCxnSpPr>
          <p:cNvPr id="29" name="Gerade Verbindung mit Pfeil 28">
            <a:extLst>
              <a:ext uri="{FF2B5EF4-FFF2-40B4-BE49-F238E27FC236}">
                <a16:creationId xmlns:a16="http://schemas.microsoft.com/office/drawing/2014/main" id="{0E96C338-FBD5-6249-8AFE-EE5AB73C5623}"/>
              </a:ext>
            </a:extLst>
          </p:cNvPr>
          <p:cNvCxnSpPr>
            <a:cxnSpLocks/>
            <a:endCxn id="28" idx="0"/>
          </p:cNvCxnSpPr>
          <p:nvPr/>
        </p:nvCxnSpPr>
        <p:spPr>
          <a:xfrm>
            <a:off x="6080235" y="4294184"/>
            <a:ext cx="0" cy="461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CA5839CE-2DE0-5F4B-B356-9FEAE91D4770}"/>
              </a:ext>
            </a:extLst>
          </p:cNvPr>
          <p:cNvCxnSpPr>
            <a:cxnSpLocks/>
            <a:stCxn id="28" idx="2"/>
          </p:cNvCxnSpPr>
          <p:nvPr/>
        </p:nvCxnSpPr>
        <p:spPr>
          <a:xfrm>
            <a:off x="6080235" y="5280951"/>
            <a:ext cx="0" cy="97270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531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12</a:t>
            </a:fld>
            <a:endParaRPr lang="en-GB"/>
          </a:p>
        </p:txBody>
      </p:sp>
      <p:sp>
        <p:nvSpPr>
          <p:cNvPr id="12" name="Abgerundetes Rechteck 11">
            <a:extLst>
              <a:ext uri="{FF2B5EF4-FFF2-40B4-BE49-F238E27FC236}">
                <a16:creationId xmlns:a16="http://schemas.microsoft.com/office/drawing/2014/main" id="{4DDD7715-0941-C042-A5D9-4F11786E3558}"/>
              </a:ext>
            </a:extLst>
          </p:cNvPr>
          <p:cNvSpPr/>
          <p:nvPr/>
        </p:nvSpPr>
        <p:spPr>
          <a:xfrm>
            <a:off x="3987360" y="707639"/>
            <a:ext cx="4146330" cy="5255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sz="2200" b="1" dirty="0" err="1">
                <a:solidFill>
                  <a:schemeClr val="tx1"/>
                </a:solidFill>
              </a:rPr>
              <a:t>eig</a:t>
            </a:r>
            <a:r>
              <a:rPr lang="de-DE" sz="2200" b="1" dirty="0">
                <a:solidFill>
                  <a:schemeClr val="tx1"/>
                </a:solidFill>
              </a:rPr>
              <a:t>(A,B)</a:t>
            </a:r>
            <a:endParaRPr lang="en-GB" sz="2200" b="1" dirty="0">
              <a:solidFill>
                <a:schemeClr val="tx1"/>
              </a:solidFill>
            </a:endParaRPr>
          </a:p>
        </p:txBody>
      </p:sp>
      <p:sp>
        <p:nvSpPr>
          <p:cNvPr id="16" name="Abgerundetes Rechteck 15">
            <a:extLst>
              <a:ext uri="{FF2B5EF4-FFF2-40B4-BE49-F238E27FC236}">
                <a16:creationId xmlns:a16="http://schemas.microsoft.com/office/drawing/2014/main" id="{4FF6CD95-7D2E-BD43-B0BB-B23A49B49F49}"/>
              </a:ext>
            </a:extLst>
          </p:cNvPr>
          <p:cNvSpPr/>
          <p:nvPr/>
        </p:nvSpPr>
        <p:spPr>
          <a:xfrm>
            <a:off x="3987360" y="1694406"/>
            <a:ext cx="4146330" cy="5255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200" b="1" dirty="0">
                <a:solidFill>
                  <a:schemeClr val="tx1"/>
                </a:solidFill>
              </a:rPr>
              <a:t>Calculate Growth Rate</a:t>
            </a:r>
          </a:p>
        </p:txBody>
      </p:sp>
      <p:cxnSp>
        <p:nvCxnSpPr>
          <p:cNvPr id="17" name="Gerade Verbindung mit Pfeil 16">
            <a:extLst>
              <a:ext uri="{FF2B5EF4-FFF2-40B4-BE49-F238E27FC236}">
                <a16:creationId xmlns:a16="http://schemas.microsoft.com/office/drawing/2014/main" id="{D52E9242-BCA0-AA4E-8CA1-D4BCF3EEBFA9}"/>
              </a:ext>
            </a:extLst>
          </p:cNvPr>
          <p:cNvCxnSpPr>
            <a:cxnSpLocks/>
            <a:stCxn id="12" idx="2"/>
            <a:endCxn id="16" idx="0"/>
          </p:cNvCxnSpPr>
          <p:nvPr/>
        </p:nvCxnSpPr>
        <p:spPr>
          <a:xfrm>
            <a:off x="6060525" y="1233157"/>
            <a:ext cx="0" cy="461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bgerundetes Rechteck 19">
            <a:extLst>
              <a:ext uri="{FF2B5EF4-FFF2-40B4-BE49-F238E27FC236}">
                <a16:creationId xmlns:a16="http://schemas.microsoft.com/office/drawing/2014/main" id="{A8C4983C-4C23-DB44-B2CD-49ADFCDD1E9B}"/>
              </a:ext>
            </a:extLst>
          </p:cNvPr>
          <p:cNvSpPr/>
          <p:nvPr/>
        </p:nvSpPr>
        <p:spPr>
          <a:xfrm>
            <a:off x="3987360" y="2675919"/>
            <a:ext cx="4146331" cy="5255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200" b="1" dirty="0">
                <a:solidFill>
                  <a:schemeClr val="tx1"/>
                </a:solidFill>
              </a:rPr>
              <a:t>Sort Growth Rate &amp; Extract Max.</a:t>
            </a:r>
          </a:p>
        </p:txBody>
      </p:sp>
      <p:cxnSp>
        <p:nvCxnSpPr>
          <p:cNvPr id="21" name="Gerade Verbindung mit Pfeil 20">
            <a:extLst>
              <a:ext uri="{FF2B5EF4-FFF2-40B4-BE49-F238E27FC236}">
                <a16:creationId xmlns:a16="http://schemas.microsoft.com/office/drawing/2014/main" id="{20A2D1EC-3096-164B-B90F-7A3ABFC2751C}"/>
              </a:ext>
            </a:extLst>
          </p:cNvPr>
          <p:cNvCxnSpPr>
            <a:cxnSpLocks/>
            <a:stCxn id="16" idx="2"/>
            <a:endCxn id="20" idx="0"/>
          </p:cNvCxnSpPr>
          <p:nvPr/>
        </p:nvCxnSpPr>
        <p:spPr>
          <a:xfrm>
            <a:off x="6060525" y="2219924"/>
            <a:ext cx="1" cy="4559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Abgerundetes Rechteck 27">
            <a:extLst>
              <a:ext uri="{FF2B5EF4-FFF2-40B4-BE49-F238E27FC236}">
                <a16:creationId xmlns:a16="http://schemas.microsoft.com/office/drawing/2014/main" id="{AECA0F2A-A263-6145-AD55-F2D4F946F8C5}"/>
              </a:ext>
            </a:extLst>
          </p:cNvPr>
          <p:cNvSpPr/>
          <p:nvPr/>
        </p:nvSpPr>
        <p:spPr>
          <a:xfrm>
            <a:off x="3987360" y="3657599"/>
            <a:ext cx="4146331" cy="5255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200" b="1" dirty="0">
                <a:solidFill>
                  <a:schemeClr val="tx1"/>
                </a:solidFill>
              </a:rPr>
              <a:t>Plot Eigenvalue Spectrum</a:t>
            </a:r>
          </a:p>
        </p:txBody>
      </p:sp>
      <p:cxnSp>
        <p:nvCxnSpPr>
          <p:cNvPr id="29" name="Gerade Verbindung mit Pfeil 28">
            <a:extLst>
              <a:ext uri="{FF2B5EF4-FFF2-40B4-BE49-F238E27FC236}">
                <a16:creationId xmlns:a16="http://schemas.microsoft.com/office/drawing/2014/main" id="{0E96C338-FBD5-6249-8AFE-EE5AB73C5623}"/>
              </a:ext>
            </a:extLst>
          </p:cNvPr>
          <p:cNvCxnSpPr>
            <a:cxnSpLocks/>
            <a:stCxn id="20" idx="2"/>
            <a:endCxn id="28" idx="0"/>
          </p:cNvCxnSpPr>
          <p:nvPr/>
        </p:nvCxnSpPr>
        <p:spPr>
          <a:xfrm>
            <a:off x="6060526" y="3201437"/>
            <a:ext cx="0" cy="4561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CA5839CE-2DE0-5F4B-B356-9FEAE91D4770}"/>
              </a:ext>
            </a:extLst>
          </p:cNvPr>
          <p:cNvCxnSpPr>
            <a:cxnSpLocks/>
            <a:endCxn id="12" idx="0"/>
          </p:cNvCxnSpPr>
          <p:nvPr/>
        </p:nvCxnSpPr>
        <p:spPr>
          <a:xfrm>
            <a:off x="6060525" y="8098"/>
            <a:ext cx="0" cy="699541"/>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a:extLst>
              <a:ext uri="{FF2B5EF4-FFF2-40B4-BE49-F238E27FC236}">
                <a16:creationId xmlns:a16="http://schemas.microsoft.com/office/drawing/2014/main" id="{6AD4F4B4-8281-AF40-AC9B-D2C90E765C59}"/>
              </a:ext>
            </a:extLst>
          </p:cNvPr>
          <p:cNvSpPr/>
          <p:nvPr/>
        </p:nvSpPr>
        <p:spPr>
          <a:xfrm>
            <a:off x="3987359" y="5830832"/>
            <a:ext cx="4146331" cy="5255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200" b="1" dirty="0">
                <a:solidFill>
                  <a:schemeClr val="tx1"/>
                </a:solidFill>
              </a:rPr>
              <a:t>Plot (2D, log-log, Contour…)</a:t>
            </a:r>
          </a:p>
        </p:txBody>
      </p:sp>
      <p:sp>
        <p:nvSpPr>
          <p:cNvPr id="18" name="Raute 17">
            <a:extLst>
              <a:ext uri="{FF2B5EF4-FFF2-40B4-BE49-F238E27FC236}">
                <a16:creationId xmlns:a16="http://schemas.microsoft.com/office/drawing/2014/main" id="{4E49A7B7-88B7-914E-9DEA-87A607A62666}"/>
              </a:ext>
            </a:extLst>
          </p:cNvPr>
          <p:cNvSpPr/>
          <p:nvPr/>
        </p:nvSpPr>
        <p:spPr>
          <a:xfrm>
            <a:off x="5406258" y="4445876"/>
            <a:ext cx="1308534" cy="1155968"/>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solidFill>
                  <a:schemeClr val="tx1"/>
                </a:solidFill>
              </a:rPr>
              <a:t>End Loop</a:t>
            </a:r>
            <a:endParaRPr lang="en-GB" dirty="0"/>
          </a:p>
        </p:txBody>
      </p:sp>
      <p:cxnSp>
        <p:nvCxnSpPr>
          <p:cNvPr id="25" name="Gerade Verbindung mit Pfeil 24">
            <a:extLst>
              <a:ext uri="{FF2B5EF4-FFF2-40B4-BE49-F238E27FC236}">
                <a16:creationId xmlns:a16="http://schemas.microsoft.com/office/drawing/2014/main" id="{225CA974-3E41-DF4A-8A56-51C48B7ED5BE}"/>
              </a:ext>
            </a:extLst>
          </p:cNvPr>
          <p:cNvCxnSpPr>
            <a:cxnSpLocks/>
            <a:stCxn id="18" idx="2"/>
            <a:endCxn id="23" idx="0"/>
          </p:cNvCxnSpPr>
          <p:nvPr/>
        </p:nvCxnSpPr>
        <p:spPr>
          <a:xfrm>
            <a:off x="6060525" y="5601844"/>
            <a:ext cx="0" cy="228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5246B018-CA6A-DE4D-BD8F-8F362F5FE208}"/>
              </a:ext>
            </a:extLst>
          </p:cNvPr>
          <p:cNvCxnSpPr>
            <a:cxnSpLocks/>
            <a:stCxn id="28" idx="2"/>
            <a:endCxn id="18" idx="0"/>
          </p:cNvCxnSpPr>
          <p:nvPr/>
        </p:nvCxnSpPr>
        <p:spPr>
          <a:xfrm flipH="1">
            <a:off x="6060525" y="4183117"/>
            <a:ext cx="1" cy="2627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winkelte Verbindung 33">
            <a:extLst>
              <a:ext uri="{FF2B5EF4-FFF2-40B4-BE49-F238E27FC236}">
                <a16:creationId xmlns:a16="http://schemas.microsoft.com/office/drawing/2014/main" id="{DCB11AB0-77D8-0A4D-A787-0190282723A5}"/>
              </a:ext>
            </a:extLst>
          </p:cNvPr>
          <p:cNvCxnSpPr>
            <a:cxnSpLocks/>
            <a:stCxn id="18" idx="3"/>
          </p:cNvCxnSpPr>
          <p:nvPr/>
        </p:nvCxnSpPr>
        <p:spPr>
          <a:xfrm flipH="1" flipV="1">
            <a:off x="6087458" y="271616"/>
            <a:ext cx="627334" cy="4752244"/>
          </a:xfrm>
          <a:prstGeom prst="bentConnector4">
            <a:avLst>
              <a:gd name="adj1" fmla="val -389949"/>
              <a:gd name="adj2" fmla="val 9987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074BB40F-2FCF-DD4B-9A9B-42E074F7FB0F}"/>
              </a:ext>
            </a:extLst>
          </p:cNvPr>
          <p:cNvSpPr/>
          <p:nvPr/>
        </p:nvSpPr>
        <p:spPr>
          <a:xfrm>
            <a:off x="6877522" y="4708635"/>
            <a:ext cx="460382" cy="369332"/>
          </a:xfrm>
          <a:prstGeom prst="rect">
            <a:avLst/>
          </a:prstGeom>
        </p:spPr>
        <p:txBody>
          <a:bodyPr wrap="none">
            <a:spAutoFit/>
          </a:bodyPr>
          <a:lstStyle/>
          <a:p>
            <a:r>
              <a:rPr lang="en-GB" b="1" dirty="0"/>
              <a:t>No</a:t>
            </a:r>
            <a:endParaRPr lang="en-GB" dirty="0"/>
          </a:p>
        </p:txBody>
      </p:sp>
      <p:sp>
        <p:nvSpPr>
          <p:cNvPr id="73" name="Rechteck 72">
            <a:extLst>
              <a:ext uri="{FF2B5EF4-FFF2-40B4-BE49-F238E27FC236}">
                <a16:creationId xmlns:a16="http://schemas.microsoft.com/office/drawing/2014/main" id="{8FF76B72-AD7B-1B49-91A3-36FCA3A0BB77}"/>
              </a:ext>
            </a:extLst>
          </p:cNvPr>
          <p:cNvSpPr/>
          <p:nvPr/>
        </p:nvSpPr>
        <p:spPr>
          <a:xfrm>
            <a:off x="6073657" y="5479855"/>
            <a:ext cx="493212" cy="369332"/>
          </a:xfrm>
          <a:prstGeom prst="rect">
            <a:avLst/>
          </a:prstGeom>
        </p:spPr>
        <p:txBody>
          <a:bodyPr wrap="none">
            <a:spAutoFit/>
          </a:bodyPr>
          <a:lstStyle/>
          <a:p>
            <a:r>
              <a:rPr lang="en-GB" b="1" dirty="0"/>
              <a:t>Yes</a:t>
            </a:r>
            <a:endParaRPr lang="en-GB" dirty="0"/>
          </a:p>
        </p:txBody>
      </p:sp>
    </p:spTree>
    <p:extLst>
      <p:ext uri="{BB962C8B-B14F-4D97-AF65-F5344CB8AC3E}">
        <p14:creationId xmlns:p14="http://schemas.microsoft.com/office/powerpoint/2010/main" val="300380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13</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3212739"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Implementation</a:t>
            </a:r>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4C1D14E0-FD87-5844-BB4F-559AFC7587A0}"/>
                  </a:ext>
                </a:extLst>
              </p:cNvPr>
              <p:cNvSpPr txBox="1"/>
              <p:nvPr/>
            </p:nvSpPr>
            <p:spPr>
              <a:xfrm>
                <a:off x="440658" y="1343883"/>
                <a:ext cx="11052000" cy="83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ea typeface="Cambria Math" panose="02040503050406030204" pitchFamily="18" charset="0"/>
                        </a:rPr>
                        <m:t>𝜈</m:t>
                      </m:r>
                      <m:r>
                        <a:rPr lang="de-DE" sz="2400" b="0" i="1" smtClean="0">
                          <a:latin typeface="Cambria Math" panose="02040503050406030204" pitchFamily="18" charset="0"/>
                          <a:ea typeface="Cambria Math" panose="02040503050406030204" pitchFamily="18" charset="0"/>
                        </a:rPr>
                        <m:t>𝑘</m:t>
                      </m:r>
                      <m:d>
                        <m:dPr>
                          <m:ctrlPr>
                            <a:rPr lang="de-DE" sz="2400" i="1">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−2</m:t>
                          </m:r>
                          <m:f>
                            <m:fPr>
                              <m:ctrlPr>
                                <a:rPr lang="de-DE" sz="2400" i="1">
                                  <a:latin typeface="Cambria Math" panose="02040503050406030204" pitchFamily="18" charset="0"/>
                                  <a:ea typeface="Cambria Math" panose="02040503050406030204" pitchFamily="18" charset="0"/>
                                </a:rPr>
                              </m:ctrlPr>
                            </m:fPr>
                            <m:num>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𝑑</m:t>
                                  </m:r>
                                </m:e>
                                <m:sup>
                                  <m:r>
                                    <a:rPr lang="de-DE" sz="2400" i="1">
                                      <a:latin typeface="Cambria Math" panose="02040503050406030204" pitchFamily="18" charset="0"/>
                                      <a:ea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𝑓</m:t>
                              </m:r>
                            </m:num>
                            <m:den>
                              <m:r>
                                <a:rPr lang="de-DE" sz="2400" i="1">
                                  <a:latin typeface="Cambria Math" panose="02040503050406030204" pitchFamily="18" charset="0"/>
                                  <a:ea typeface="Cambria Math" panose="02040503050406030204" pitchFamily="18" charset="0"/>
                                </a:rPr>
                                <m:t>𝑑</m:t>
                              </m:r>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𝑦</m:t>
                                  </m:r>
                                </m:e>
                                <m:sup>
                                  <m:r>
                                    <a:rPr lang="de-DE" sz="2400" i="1">
                                      <a:latin typeface="Cambria Math" panose="02040503050406030204" pitchFamily="18" charset="0"/>
                                      <a:ea typeface="Cambria Math" panose="02040503050406030204" pitchFamily="18" charset="0"/>
                                    </a:rPr>
                                    <m:t>2</m:t>
                                  </m:r>
                                </m:sup>
                              </m:sSup>
                            </m:den>
                          </m:f>
                          <m:r>
                            <a:rPr lang="de-DE" sz="2400" b="0" i="1" smtClean="0">
                              <a:latin typeface="Cambria Math" panose="02040503050406030204" pitchFamily="18" charset="0"/>
                              <a:ea typeface="Cambria Math" panose="02040503050406030204" pitchFamily="18" charset="0"/>
                            </a:rPr>
                            <m:t>  +</m:t>
                          </m:r>
                          <m:r>
                            <a:rPr lang="de-DE" sz="2400" i="1">
                              <a:latin typeface="Cambria Math" panose="02040503050406030204" pitchFamily="18" charset="0"/>
                              <a:ea typeface="Cambria Math" panose="02040503050406030204" pitchFamily="18" charset="0"/>
                            </a:rPr>
                            <m:t> </m:t>
                          </m:r>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𝑘</m:t>
                              </m:r>
                            </m:e>
                            <m:sup>
                              <m:r>
                                <a:rPr lang="de-DE" sz="2400" i="1">
                                  <a:latin typeface="Cambria Math" panose="02040503050406030204" pitchFamily="18" charset="0"/>
                                  <a:ea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𝑓</m:t>
                          </m:r>
                        </m:e>
                      </m:d>
                      <m:r>
                        <a:rPr lang="de-DE" sz="2400" b="0" i="1" smtClean="0">
                          <a:latin typeface="Cambria Math" panose="02040503050406030204" pitchFamily="18" charset="0"/>
                          <a:ea typeface="Cambria Math" panose="02040503050406030204" pitchFamily="18" charset="0"/>
                        </a:rPr>
                        <m:t>+</m:t>
                      </m:r>
                      <m:f>
                        <m:fPr>
                          <m:ctrlPr>
                            <a:rPr lang="de-DE" sz="2400" b="0" i="1" smtClean="0">
                              <a:latin typeface="Cambria Math" panose="02040503050406030204" pitchFamily="18" charset="0"/>
                            </a:rPr>
                          </m:ctrlPr>
                        </m:fPr>
                        <m:num>
                          <m:r>
                            <a:rPr lang="de-DE" sz="2400" i="1">
                              <a:latin typeface="Cambria Math" panose="02040503050406030204" pitchFamily="18" charset="0"/>
                            </a:rPr>
                            <m:t>𝑖</m:t>
                          </m:r>
                          <m:r>
                            <a:rPr lang="de-DE" sz="2400" i="1">
                              <a:latin typeface="Cambria Math" panose="02040503050406030204" pitchFamily="18" charset="0"/>
                              <a:ea typeface="Cambria Math" panose="02040503050406030204" pitchFamily="18" charset="0"/>
                            </a:rPr>
                            <m:t>𝜈</m:t>
                          </m:r>
                        </m:num>
                        <m:den>
                          <m:r>
                            <a:rPr lang="de-DE" sz="2400" b="0" i="1" smtClean="0">
                              <a:latin typeface="Cambria Math" panose="02040503050406030204" pitchFamily="18" charset="0"/>
                            </a:rPr>
                            <m:t>𝑘</m:t>
                          </m:r>
                        </m:den>
                      </m:f>
                      <m:f>
                        <m:fPr>
                          <m:ctrlPr>
                            <a:rPr lang="de-DE" sz="2400" b="0" i="1" smtClean="0">
                              <a:latin typeface="Cambria Math" panose="02040503050406030204" pitchFamily="18" charset="0"/>
                            </a:rPr>
                          </m:ctrlPr>
                        </m:fPr>
                        <m:num>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𝑑</m:t>
                              </m:r>
                            </m:e>
                            <m:sup>
                              <m:r>
                                <a:rPr lang="de-DE" sz="2400" b="0" i="1" smtClean="0">
                                  <a:latin typeface="Cambria Math" panose="02040503050406030204" pitchFamily="18" charset="0"/>
                                </a:rPr>
                                <m:t>4</m:t>
                              </m:r>
                            </m:sup>
                          </m:sSup>
                          <m:r>
                            <a:rPr lang="de-DE" sz="2400" b="0" i="1" smtClean="0">
                              <a:latin typeface="Cambria Math" panose="02040503050406030204" pitchFamily="18" charset="0"/>
                            </a:rPr>
                            <m:t>𝑓</m:t>
                          </m:r>
                        </m:num>
                        <m:den>
                          <m:r>
                            <a:rPr lang="de-DE" sz="2400" b="0" i="1" smtClean="0">
                              <a:latin typeface="Cambria Math" panose="02040503050406030204" pitchFamily="18" charset="0"/>
                            </a:rPr>
                            <m:t>𝑑</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𝑦</m:t>
                              </m:r>
                            </m:e>
                            <m:sup>
                              <m:r>
                                <a:rPr lang="de-DE" sz="2400" b="0" i="1" smtClean="0">
                                  <a:latin typeface="Cambria Math" panose="02040503050406030204" pitchFamily="18" charset="0"/>
                                </a:rPr>
                                <m:t>4</m:t>
                              </m:r>
                            </m:sup>
                          </m:sSup>
                        </m:den>
                      </m:f>
                      <m:r>
                        <a:rPr lang="de-DE" sz="2400" b="0" i="1" smtClean="0">
                          <a:latin typeface="Cambria Math" panose="02040503050406030204" pitchFamily="18" charset="0"/>
                        </a:rPr>
                        <m:t>  +</m:t>
                      </m:r>
                      <m:r>
                        <a:rPr lang="de-DE" sz="2400" b="0" i="1" smtClean="0">
                          <a:latin typeface="Cambria Math" panose="02040503050406030204" pitchFamily="18" charset="0"/>
                        </a:rPr>
                        <m:t>𝑈</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𝑦</m:t>
                          </m:r>
                        </m:e>
                      </m:d>
                      <m:d>
                        <m:dPr>
                          <m:ctrlPr>
                            <a:rPr lang="de-DE" sz="2400" b="0" i="1" smtClean="0">
                              <a:solidFill>
                                <a:schemeClr val="tx1"/>
                              </a:solidFill>
                              <a:latin typeface="Cambria Math" panose="02040503050406030204" pitchFamily="18" charset="0"/>
                              <a:ea typeface="Cambria Math" panose="02040503050406030204" pitchFamily="18" charset="0"/>
                            </a:rPr>
                          </m:ctrlPr>
                        </m:dPr>
                        <m:e>
                          <m:f>
                            <m:fPr>
                              <m:ctrlPr>
                                <a:rPr lang="de-DE" sz="2400" b="0" i="1" smtClean="0">
                                  <a:solidFill>
                                    <a:schemeClr val="tx1"/>
                                  </a:solidFill>
                                  <a:latin typeface="Cambria Math" panose="02040503050406030204" pitchFamily="18" charset="0"/>
                                  <a:ea typeface="Cambria Math" panose="02040503050406030204" pitchFamily="18" charset="0"/>
                                </a:rPr>
                              </m:ctrlPr>
                            </m:fPr>
                            <m:num>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𝑑</m:t>
                                  </m:r>
                                </m:e>
                                <m:sup>
                                  <m:r>
                                    <a:rPr lang="de-DE" sz="2400" b="0" i="1" smtClean="0">
                                      <a:solidFill>
                                        <a:schemeClr val="tx1"/>
                                      </a:solidFill>
                                      <a:latin typeface="Cambria Math" panose="02040503050406030204" pitchFamily="18" charset="0"/>
                                      <a:ea typeface="Cambria Math" panose="02040503050406030204" pitchFamily="18" charset="0"/>
                                    </a:rPr>
                                    <m:t>2</m:t>
                                  </m:r>
                                </m:sup>
                              </m:sSup>
                              <m:r>
                                <a:rPr lang="de-DE" sz="2400" b="0" i="1" smtClean="0">
                                  <a:solidFill>
                                    <a:schemeClr val="tx1"/>
                                  </a:solidFill>
                                  <a:latin typeface="Cambria Math" panose="02040503050406030204" pitchFamily="18" charset="0"/>
                                  <a:ea typeface="Cambria Math" panose="02040503050406030204" pitchFamily="18" charset="0"/>
                                </a:rPr>
                                <m:t>𝑓</m:t>
                              </m:r>
                            </m:num>
                            <m:den>
                              <m:r>
                                <a:rPr lang="de-DE" sz="2400" b="0" i="1" smtClean="0">
                                  <a:solidFill>
                                    <a:schemeClr val="tx1"/>
                                  </a:solidFill>
                                  <a:latin typeface="Cambria Math" panose="02040503050406030204" pitchFamily="18" charset="0"/>
                                  <a:ea typeface="Cambria Math" panose="02040503050406030204" pitchFamily="18" charset="0"/>
                                </a:rPr>
                                <m:t>𝑑</m:t>
                              </m:r>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𝑦</m:t>
                                  </m:r>
                                </m:e>
                                <m:sup>
                                  <m:r>
                                    <a:rPr lang="de-DE" sz="2400" b="0" i="1" smtClean="0">
                                      <a:solidFill>
                                        <a:schemeClr val="tx1"/>
                                      </a:solidFill>
                                      <a:latin typeface="Cambria Math" panose="02040503050406030204" pitchFamily="18" charset="0"/>
                                      <a:ea typeface="Cambria Math" panose="02040503050406030204" pitchFamily="18" charset="0"/>
                                    </a:rPr>
                                    <m:t>2</m:t>
                                  </m:r>
                                </m:sup>
                              </m:sSup>
                            </m:den>
                          </m:f>
                          <m:r>
                            <a:rPr lang="de-DE" sz="2400" b="0" i="1" smtClean="0">
                              <a:solidFill>
                                <a:schemeClr val="tx1"/>
                              </a:solidFill>
                              <a:latin typeface="Cambria Math" panose="02040503050406030204" pitchFamily="18" charset="0"/>
                              <a:ea typeface="Cambria Math" panose="02040503050406030204" pitchFamily="18" charset="0"/>
                            </a:rPr>
                            <m:t>   − </m:t>
                          </m:r>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𝑘</m:t>
                              </m:r>
                            </m:e>
                            <m:sup>
                              <m:r>
                                <a:rPr lang="de-DE" sz="2400" b="0" i="1" smtClean="0">
                                  <a:solidFill>
                                    <a:schemeClr val="tx1"/>
                                  </a:solidFill>
                                  <a:latin typeface="Cambria Math" panose="02040503050406030204" pitchFamily="18" charset="0"/>
                                  <a:ea typeface="Cambria Math" panose="02040503050406030204" pitchFamily="18" charset="0"/>
                                </a:rPr>
                                <m:t>2</m:t>
                              </m:r>
                            </m:sup>
                          </m:sSup>
                          <m:r>
                            <a:rPr lang="de-DE" sz="2400" b="0" i="1" smtClean="0">
                              <a:solidFill>
                                <a:schemeClr val="tx1"/>
                              </a:solidFill>
                              <a:latin typeface="Cambria Math" panose="02040503050406030204" pitchFamily="18" charset="0"/>
                              <a:ea typeface="Cambria Math" panose="02040503050406030204" pitchFamily="18" charset="0"/>
                            </a:rPr>
                            <m:t>𝑓</m:t>
                          </m:r>
                        </m:e>
                      </m:d>
                      <m:r>
                        <a:rPr lang="de-DE" sz="2400" b="0" i="1" smtClean="0">
                          <a:solidFill>
                            <a:schemeClr val="tx1"/>
                          </a:solidFill>
                          <a:latin typeface="Cambria Math" panose="02040503050406030204" pitchFamily="18" charset="0"/>
                          <a:ea typeface="Cambria Math" panose="02040503050406030204" pitchFamily="18" charset="0"/>
                        </a:rPr>
                        <m:t>− </m:t>
                      </m:r>
                      <m:f>
                        <m:fPr>
                          <m:ctrlPr>
                            <a:rPr lang="de-DE" sz="2400" b="0" i="1" smtClean="0">
                              <a:solidFill>
                                <a:schemeClr val="tx1"/>
                              </a:solidFill>
                              <a:latin typeface="Cambria Math" panose="02040503050406030204" pitchFamily="18" charset="0"/>
                              <a:ea typeface="Cambria Math" panose="02040503050406030204" pitchFamily="18" charset="0"/>
                            </a:rPr>
                          </m:ctrlPr>
                        </m:fPr>
                        <m:num>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𝑑</m:t>
                              </m:r>
                            </m:e>
                            <m:sup>
                              <m:r>
                                <a:rPr lang="de-DE" sz="2400" b="0" i="1" smtClean="0">
                                  <a:solidFill>
                                    <a:schemeClr val="tx1"/>
                                  </a:solidFill>
                                  <a:latin typeface="Cambria Math" panose="02040503050406030204" pitchFamily="18" charset="0"/>
                                  <a:ea typeface="Cambria Math" panose="02040503050406030204" pitchFamily="18" charset="0"/>
                                </a:rPr>
                                <m:t>2</m:t>
                              </m:r>
                            </m:sup>
                          </m:sSup>
                          <m:r>
                            <a:rPr lang="de-DE" sz="2400" b="0" i="1" smtClean="0">
                              <a:solidFill>
                                <a:schemeClr val="tx1"/>
                              </a:solidFill>
                              <a:latin typeface="Cambria Math" panose="02040503050406030204" pitchFamily="18" charset="0"/>
                              <a:ea typeface="Cambria Math" panose="02040503050406030204" pitchFamily="18" charset="0"/>
                            </a:rPr>
                            <m:t>𝑈</m:t>
                          </m:r>
                        </m:num>
                        <m:den>
                          <m:r>
                            <a:rPr lang="de-DE" sz="2400" b="0" i="1" smtClean="0">
                              <a:solidFill>
                                <a:schemeClr val="tx1"/>
                              </a:solidFill>
                              <a:latin typeface="Cambria Math" panose="02040503050406030204" pitchFamily="18" charset="0"/>
                              <a:ea typeface="Cambria Math" panose="02040503050406030204" pitchFamily="18" charset="0"/>
                            </a:rPr>
                            <m:t>𝑑</m:t>
                          </m:r>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𝑦</m:t>
                              </m:r>
                            </m:e>
                            <m:sup>
                              <m:r>
                                <a:rPr lang="de-DE" sz="2400" b="0" i="1" smtClean="0">
                                  <a:solidFill>
                                    <a:schemeClr val="tx1"/>
                                  </a:solidFill>
                                  <a:latin typeface="Cambria Math" panose="02040503050406030204" pitchFamily="18" charset="0"/>
                                  <a:ea typeface="Cambria Math" panose="02040503050406030204" pitchFamily="18" charset="0"/>
                                </a:rPr>
                                <m:t>2</m:t>
                              </m:r>
                            </m:sup>
                          </m:sSup>
                        </m:den>
                      </m:f>
                      <m:r>
                        <a:rPr lang="de-DE" sz="2400" b="0" i="1" smtClean="0">
                          <a:solidFill>
                            <a:schemeClr val="tx1"/>
                          </a:solidFill>
                          <a:latin typeface="Cambria Math" panose="02040503050406030204" pitchFamily="18" charset="0"/>
                          <a:ea typeface="Cambria Math" panose="02040503050406030204" pitchFamily="18" charset="0"/>
                        </a:rPr>
                        <m:t>𝑓</m:t>
                      </m:r>
                      <m:r>
                        <a:rPr lang="de-DE" sz="2400" b="0" i="1" smtClean="0">
                          <a:solidFill>
                            <a:schemeClr val="tx1"/>
                          </a:solidFill>
                          <a:latin typeface="Cambria Math" panose="02040503050406030204" pitchFamily="18" charset="0"/>
                          <a:ea typeface="Cambria Math" panose="02040503050406030204" pitchFamily="18" charset="0"/>
                        </a:rPr>
                        <m:t>=</m:t>
                      </m:r>
                      <m:r>
                        <a:rPr lang="de-DE" sz="2400" b="0" i="1" smtClean="0">
                          <a:solidFill>
                            <a:schemeClr val="tx1"/>
                          </a:solidFill>
                          <a:latin typeface="Cambria Math" panose="02040503050406030204" pitchFamily="18" charset="0"/>
                          <a:ea typeface="Cambria Math" panose="02040503050406030204" pitchFamily="18" charset="0"/>
                        </a:rPr>
                        <m:t>𝑐</m:t>
                      </m:r>
                      <m:d>
                        <m:dPr>
                          <m:ctrlPr>
                            <a:rPr lang="de-DE" sz="2400" i="1">
                              <a:latin typeface="Cambria Math" panose="02040503050406030204" pitchFamily="18" charset="0"/>
                              <a:ea typeface="Cambria Math" panose="02040503050406030204" pitchFamily="18" charset="0"/>
                            </a:rPr>
                          </m:ctrlPr>
                        </m:dPr>
                        <m:e>
                          <m:f>
                            <m:fPr>
                              <m:ctrlPr>
                                <a:rPr lang="de-DE" sz="2400" i="1">
                                  <a:latin typeface="Cambria Math" panose="02040503050406030204" pitchFamily="18" charset="0"/>
                                  <a:ea typeface="Cambria Math" panose="02040503050406030204" pitchFamily="18" charset="0"/>
                                </a:rPr>
                              </m:ctrlPr>
                            </m:fPr>
                            <m:num>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𝑑</m:t>
                                  </m:r>
                                </m:e>
                                <m:sup>
                                  <m:r>
                                    <a:rPr lang="de-DE" sz="2400" i="1">
                                      <a:latin typeface="Cambria Math" panose="02040503050406030204" pitchFamily="18" charset="0"/>
                                      <a:ea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𝑓</m:t>
                              </m:r>
                            </m:num>
                            <m:den>
                              <m:r>
                                <a:rPr lang="de-DE" sz="2400" i="1">
                                  <a:latin typeface="Cambria Math" panose="02040503050406030204" pitchFamily="18" charset="0"/>
                                  <a:ea typeface="Cambria Math" panose="02040503050406030204" pitchFamily="18" charset="0"/>
                                </a:rPr>
                                <m:t>𝑑</m:t>
                              </m:r>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𝑦</m:t>
                                  </m:r>
                                </m:e>
                                <m:sup>
                                  <m:r>
                                    <a:rPr lang="de-DE" sz="2400" i="1">
                                      <a:latin typeface="Cambria Math" panose="02040503050406030204" pitchFamily="18" charset="0"/>
                                      <a:ea typeface="Cambria Math" panose="02040503050406030204" pitchFamily="18" charset="0"/>
                                    </a:rPr>
                                    <m:t>2</m:t>
                                  </m:r>
                                </m:sup>
                              </m:sSup>
                            </m:den>
                          </m:f>
                          <m:r>
                            <a:rPr lang="de-DE" sz="2400" i="1">
                              <a:latin typeface="Cambria Math" panose="02040503050406030204" pitchFamily="18" charset="0"/>
                              <a:ea typeface="Cambria Math" panose="02040503050406030204" pitchFamily="18" charset="0"/>
                            </a:rPr>
                            <m:t> − </m:t>
                          </m:r>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𝑘</m:t>
                              </m:r>
                            </m:e>
                            <m:sup>
                              <m:r>
                                <a:rPr lang="de-DE" sz="2400" i="1">
                                  <a:latin typeface="Cambria Math" panose="02040503050406030204" pitchFamily="18" charset="0"/>
                                  <a:ea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𝑓</m:t>
                          </m:r>
                        </m:e>
                      </m:d>
                    </m:oMath>
                  </m:oMathPara>
                </a14:m>
                <a:endParaRPr lang="en-GB" sz="2400" dirty="0"/>
              </a:p>
            </p:txBody>
          </p:sp>
        </mc:Choice>
        <mc:Fallback xmlns="">
          <p:sp>
            <p:nvSpPr>
              <p:cNvPr id="11" name="Textfeld 10">
                <a:extLst>
                  <a:ext uri="{FF2B5EF4-FFF2-40B4-BE49-F238E27FC236}">
                    <a16:creationId xmlns:a16="http://schemas.microsoft.com/office/drawing/2014/main" id="{4C1D14E0-FD87-5844-BB4F-559AFC7587A0}"/>
                  </a:ext>
                </a:extLst>
              </p:cNvPr>
              <p:cNvSpPr txBox="1">
                <a:spLocks noRot="1" noChangeAspect="1" noMove="1" noResize="1" noEditPoints="1" noAdjustHandles="1" noChangeArrowheads="1" noChangeShapeType="1" noTextEdit="1"/>
              </p:cNvSpPr>
              <p:nvPr/>
            </p:nvSpPr>
            <p:spPr>
              <a:xfrm>
                <a:off x="440658" y="1343883"/>
                <a:ext cx="11052000" cy="837345"/>
              </a:xfrm>
              <a:prstGeom prst="rect">
                <a:avLst/>
              </a:prstGeom>
              <a:blipFill>
                <a:blip r:embed="rId2"/>
                <a:stretch>
                  <a:fillRect l="-115" b="-7463"/>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37332FF6-E7C0-2B41-9F4B-6642EF1E597D}"/>
              </a:ext>
            </a:extLst>
          </p:cNvPr>
          <p:cNvSpPr/>
          <p:nvPr/>
        </p:nvSpPr>
        <p:spPr>
          <a:xfrm>
            <a:off x="3983416" y="1282261"/>
            <a:ext cx="704193" cy="10300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A49B2ADC-B0D8-6A4C-9503-0AE7F6B17562}"/>
              </a:ext>
            </a:extLst>
          </p:cNvPr>
          <p:cNvSpPr/>
          <p:nvPr/>
        </p:nvSpPr>
        <p:spPr>
          <a:xfrm>
            <a:off x="9643239" y="1258057"/>
            <a:ext cx="704193" cy="10300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7D9774A9-4260-224F-95A2-7EB8C8401CFA}"/>
              </a:ext>
            </a:extLst>
          </p:cNvPr>
          <p:cNvSpPr/>
          <p:nvPr/>
        </p:nvSpPr>
        <p:spPr>
          <a:xfrm>
            <a:off x="5044967" y="1208688"/>
            <a:ext cx="1555531" cy="11109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65E15F40-B31C-8C44-A1ED-C1515E495DF7}"/>
              </a:ext>
            </a:extLst>
          </p:cNvPr>
          <p:cNvSpPr/>
          <p:nvPr/>
        </p:nvSpPr>
        <p:spPr>
          <a:xfrm>
            <a:off x="1563413" y="1247545"/>
            <a:ext cx="704193" cy="10300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mc:Choice xmlns:a14="http://schemas.microsoft.com/office/drawing/2010/main" Requires="a14">
          <p:sp>
            <p:nvSpPr>
              <p:cNvPr id="2" name="Rechteck 1">
                <a:extLst>
                  <a:ext uri="{FF2B5EF4-FFF2-40B4-BE49-F238E27FC236}">
                    <a16:creationId xmlns:a16="http://schemas.microsoft.com/office/drawing/2014/main" id="{22BE5AE1-3B28-A540-957F-7010BA0BCC81}"/>
                  </a:ext>
                </a:extLst>
              </p:cNvPr>
              <p:cNvSpPr/>
              <p:nvPr/>
            </p:nvSpPr>
            <p:spPr>
              <a:xfrm>
                <a:off x="4089622" y="3011659"/>
                <a:ext cx="3466219" cy="69422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GB" sz="3600" b="1" i="1">
                              <a:latin typeface="Cambria Math" panose="02040503050406030204" pitchFamily="18" charset="0"/>
                              <a:sym typeface="Wingdings" pitchFamily="2" charset="2"/>
                            </a:rPr>
                          </m:ctrlPr>
                        </m:accPr>
                        <m:e>
                          <m:r>
                            <a:rPr lang="de-DE" sz="3600" b="1" i="1">
                              <a:latin typeface="Cambria Math" panose="02040503050406030204" pitchFamily="18" charset="0"/>
                              <a:sym typeface="Wingdings" pitchFamily="2" charset="2"/>
                            </a:rPr>
                            <m:t>𝑨</m:t>
                          </m:r>
                        </m:e>
                      </m:acc>
                      <m:r>
                        <a:rPr lang="de-DE" sz="3600" b="1" i="1">
                          <a:latin typeface="Cambria Math" panose="02040503050406030204" pitchFamily="18" charset="0"/>
                          <a:sym typeface="Wingdings" pitchFamily="2" charset="2"/>
                        </a:rPr>
                        <m:t>𝒇</m:t>
                      </m:r>
                      <m:r>
                        <a:rPr lang="de-DE" sz="3600" i="1">
                          <a:latin typeface="Cambria Math" panose="02040503050406030204" pitchFamily="18" charset="0"/>
                          <a:sym typeface="Wingdings" pitchFamily="2" charset="2"/>
                        </a:rPr>
                        <m:t>=</m:t>
                      </m:r>
                      <m:r>
                        <a:rPr lang="de-DE" sz="3600" i="1">
                          <a:latin typeface="Cambria Math" panose="02040503050406030204" pitchFamily="18" charset="0"/>
                          <a:sym typeface="Wingdings" pitchFamily="2" charset="2"/>
                        </a:rPr>
                        <m:t>𝑐</m:t>
                      </m:r>
                      <m:acc>
                        <m:accPr>
                          <m:chr m:val="̿"/>
                          <m:ctrlPr>
                            <a:rPr lang="de-DE" sz="3600" i="1">
                              <a:latin typeface="Cambria Math" panose="02040503050406030204" pitchFamily="18" charset="0"/>
                              <a:sym typeface="Wingdings" pitchFamily="2" charset="2"/>
                            </a:rPr>
                          </m:ctrlPr>
                        </m:accPr>
                        <m:e>
                          <m:r>
                            <a:rPr lang="de-DE" sz="3600" b="1" i="1">
                              <a:latin typeface="Cambria Math" panose="02040503050406030204" pitchFamily="18" charset="0"/>
                              <a:sym typeface="Wingdings" pitchFamily="2" charset="2"/>
                            </a:rPr>
                            <m:t>𝑩</m:t>
                          </m:r>
                        </m:e>
                      </m:acc>
                      <m:r>
                        <a:rPr lang="de-DE" sz="3600" b="1" i="1">
                          <a:latin typeface="Cambria Math" panose="02040503050406030204" pitchFamily="18" charset="0"/>
                          <a:sym typeface="Wingdings" pitchFamily="2" charset="2"/>
                        </a:rPr>
                        <m:t>𝒇</m:t>
                      </m:r>
                      <m:r>
                        <a:rPr lang="de-DE" sz="3600" i="1">
                          <a:latin typeface="Cambria Math" panose="02040503050406030204" pitchFamily="18" charset="0"/>
                          <a:sym typeface="Wingdings" pitchFamily="2" charset="2"/>
                        </a:rPr>
                        <m:t> </m:t>
                      </m:r>
                    </m:oMath>
                  </m:oMathPara>
                </a14:m>
                <a:endParaRPr lang="en-GB" sz="3600" dirty="0"/>
              </a:p>
            </p:txBody>
          </p:sp>
        </mc:Choice>
        <mc:Fallback>
          <p:sp>
            <p:nvSpPr>
              <p:cNvPr id="2" name="Rechteck 1">
                <a:extLst>
                  <a:ext uri="{FF2B5EF4-FFF2-40B4-BE49-F238E27FC236}">
                    <a16:creationId xmlns:a16="http://schemas.microsoft.com/office/drawing/2014/main" id="{22BE5AE1-3B28-A540-957F-7010BA0BCC81}"/>
                  </a:ext>
                </a:extLst>
              </p:cNvPr>
              <p:cNvSpPr>
                <a:spLocks noRot="1" noChangeAspect="1" noMove="1" noResize="1" noEditPoints="1" noAdjustHandles="1" noChangeArrowheads="1" noChangeShapeType="1" noTextEdit="1"/>
              </p:cNvSpPr>
              <p:nvPr/>
            </p:nvSpPr>
            <p:spPr>
              <a:xfrm>
                <a:off x="4089622" y="3011659"/>
                <a:ext cx="3466219" cy="694229"/>
              </a:xfrm>
              <a:prstGeom prst="rect">
                <a:avLst/>
              </a:prstGeom>
              <a:blipFill>
                <a:blip r:embed="rId3"/>
                <a:stretch>
                  <a:fillRect t="-12500" b="-21429"/>
                </a:stretch>
              </a:blipFill>
            </p:spPr>
            <p:txBody>
              <a:bodyPr/>
              <a:lstStyle/>
              <a:p>
                <a:r>
                  <a:rPr lang="en-GB">
                    <a:noFill/>
                  </a:rPr>
                  <a:t> </a:t>
                </a:r>
              </a:p>
            </p:txBody>
          </p:sp>
        </mc:Fallback>
      </mc:AlternateContent>
    </p:spTree>
    <p:extLst>
      <p:ext uri="{BB962C8B-B14F-4D97-AF65-F5344CB8AC3E}">
        <p14:creationId xmlns:p14="http://schemas.microsoft.com/office/powerpoint/2010/main" val="215477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14</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2278188" cy="584775"/>
          </a:xfrm>
          <a:prstGeom prst="rect">
            <a:avLst/>
          </a:prstGeom>
        </p:spPr>
        <p:txBody>
          <a:bodyPr wrap="none">
            <a:spAutoFit/>
          </a:bodyPr>
          <a:lstStyle/>
          <a:p>
            <a:r>
              <a:rPr lang="de-DE" sz="3200" b="1" u="sng" dirty="0" err="1">
                <a:latin typeface="Arial" panose="020B0604020202020204" pitchFamily="34" charset="0"/>
                <a:cs typeface="Arial" panose="020B0604020202020204" pitchFamily="34" charset="0"/>
              </a:rPr>
              <a:t>Difficulties</a:t>
            </a:r>
            <a:endParaRPr lang="de-DE" sz="3200" b="1" u="sng" dirty="0">
              <a:latin typeface="Arial" panose="020B0604020202020204" pitchFamily="34" charset="0"/>
              <a:cs typeface="Arial" panose="020B0604020202020204" pitchFamily="34" charset="0"/>
            </a:endParaRPr>
          </a:p>
        </p:txBody>
      </p:sp>
      <p:sp>
        <p:nvSpPr>
          <p:cNvPr id="13" name="Textfeld 12">
            <a:extLst>
              <a:ext uri="{FF2B5EF4-FFF2-40B4-BE49-F238E27FC236}">
                <a16:creationId xmlns:a16="http://schemas.microsoft.com/office/drawing/2014/main" id="{DEBE2972-6872-364D-B6B7-D732A245E50A}"/>
              </a:ext>
            </a:extLst>
          </p:cNvPr>
          <p:cNvSpPr txBox="1"/>
          <p:nvPr/>
        </p:nvSpPr>
        <p:spPr>
          <a:xfrm>
            <a:off x="440658" y="1156138"/>
            <a:ext cx="8513379" cy="1200329"/>
          </a:xfrm>
          <a:prstGeom prst="rect">
            <a:avLst/>
          </a:prstGeom>
          <a:noFill/>
        </p:spPr>
        <p:txBody>
          <a:bodyPr wrap="square" rtlCol="0">
            <a:spAutoFit/>
          </a:bodyPr>
          <a:lstStyle/>
          <a:p>
            <a:pPr marL="285750" indent="-285750">
              <a:buFont typeface="Wingdings" pitchFamily="2" charset="2"/>
              <a:buChar char="§"/>
            </a:pPr>
            <a:r>
              <a:rPr lang="en-GB" sz="2400" dirty="0">
                <a:sym typeface="Wingdings" pitchFamily="2" charset="2"/>
              </a:rPr>
              <a:t>Debugging tricky</a:t>
            </a:r>
          </a:p>
          <a:p>
            <a:pPr marL="285750" indent="-285750">
              <a:buFont typeface="Wingdings" pitchFamily="2" charset="2"/>
              <a:buChar char="§"/>
            </a:pPr>
            <a:endParaRPr lang="en-GB" sz="2400" dirty="0">
              <a:sym typeface="Wingdings" pitchFamily="2" charset="2"/>
            </a:endParaRPr>
          </a:p>
          <a:p>
            <a:pPr marL="285750" indent="-285750">
              <a:buFont typeface="Wingdings" pitchFamily="2" charset="2"/>
              <a:buChar char="§"/>
            </a:pPr>
            <a:r>
              <a:rPr lang="en-GB" sz="2400" dirty="0">
                <a:sym typeface="Wingdings" pitchFamily="2" charset="2"/>
              </a:rPr>
              <a:t>Convergence Study &amp; Plots </a:t>
            </a:r>
          </a:p>
        </p:txBody>
      </p:sp>
      <p:pic>
        <p:nvPicPr>
          <p:cNvPr id="3" name="Grafik 2">
            <a:extLst>
              <a:ext uri="{FF2B5EF4-FFF2-40B4-BE49-F238E27FC236}">
                <a16:creationId xmlns:a16="http://schemas.microsoft.com/office/drawing/2014/main" id="{9B8B5737-76F2-6B45-A27E-C2D394AFC252}"/>
              </a:ext>
            </a:extLst>
          </p:cNvPr>
          <p:cNvPicPr>
            <a:picLocks noChangeAspect="1"/>
          </p:cNvPicPr>
          <p:nvPr/>
        </p:nvPicPr>
        <p:blipFill>
          <a:blip r:embed="rId3"/>
          <a:stretch>
            <a:fillRect/>
          </a:stretch>
        </p:blipFill>
        <p:spPr>
          <a:xfrm>
            <a:off x="5599386" y="1033357"/>
            <a:ext cx="3949216" cy="4936520"/>
          </a:xfrm>
          <a:prstGeom prst="rect">
            <a:avLst/>
          </a:prstGeom>
        </p:spPr>
      </p:pic>
    </p:spTree>
    <p:extLst>
      <p:ext uri="{BB962C8B-B14F-4D97-AF65-F5344CB8AC3E}">
        <p14:creationId xmlns:p14="http://schemas.microsoft.com/office/powerpoint/2010/main" val="821244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15</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1664238" cy="584775"/>
          </a:xfrm>
          <a:prstGeom prst="rect">
            <a:avLst/>
          </a:prstGeom>
        </p:spPr>
        <p:txBody>
          <a:bodyPr wrap="none">
            <a:spAutoFit/>
          </a:bodyPr>
          <a:lstStyle/>
          <a:p>
            <a:r>
              <a:rPr lang="de-DE" sz="3200" b="1" u="sng" dirty="0" err="1">
                <a:latin typeface="Arial" panose="020B0604020202020204" pitchFamily="34" charset="0"/>
                <a:cs typeface="Arial" panose="020B0604020202020204" pitchFamily="34" charset="0"/>
              </a:rPr>
              <a:t>Results</a:t>
            </a:r>
            <a:endParaRPr lang="de-DE" sz="3200" b="1" u="sng" dirty="0">
              <a:latin typeface="Arial" panose="020B0604020202020204" pitchFamily="34" charset="0"/>
              <a:cs typeface="Arial" panose="020B0604020202020204" pitchFamily="34" charset="0"/>
            </a:endParaRPr>
          </a:p>
        </p:txBody>
      </p:sp>
      <p:sp>
        <p:nvSpPr>
          <p:cNvPr id="9" name="Textfeld 8">
            <a:extLst>
              <a:ext uri="{FF2B5EF4-FFF2-40B4-BE49-F238E27FC236}">
                <a16:creationId xmlns:a16="http://schemas.microsoft.com/office/drawing/2014/main" id="{2E4E634B-FD81-1941-9D6B-3912ED8C8DAF}"/>
              </a:ext>
            </a:extLst>
          </p:cNvPr>
          <p:cNvSpPr txBox="1"/>
          <p:nvPr/>
        </p:nvSpPr>
        <p:spPr>
          <a:xfrm>
            <a:off x="440658" y="1156138"/>
            <a:ext cx="8513379" cy="4524315"/>
          </a:xfrm>
          <a:prstGeom prst="rect">
            <a:avLst/>
          </a:prstGeom>
          <a:noFill/>
        </p:spPr>
        <p:txBody>
          <a:bodyPr wrap="square" rtlCol="0">
            <a:spAutoFit/>
          </a:bodyPr>
          <a:lstStyle/>
          <a:p>
            <a:pPr marL="285750" indent="-285750">
              <a:buFont typeface="Wingdings" pitchFamily="2" charset="2"/>
              <a:buChar char="§"/>
            </a:pPr>
            <a:r>
              <a:rPr lang="en-GB" sz="2400" dirty="0"/>
              <a:t>Time to solve Eigenvalue problem</a:t>
            </a:r>
          </a:p>
          <a:p>
            <a:pPr marL="285750" indent="-285750">
              <a:buFont typeface="Wingdings" pitchFamily="2" charset="2"/>
              <a:buChar char="§"/>
            </a:pPr>
            <a:endParaRPr lang="en-GB" sz="2400" dirty="0"/>
          </a:p>
          <a:p>
            <a:pPr marL="285750" indent="-285750">
              <a:buFont typeface="Wingdings" pitchFamily="2" charset="2"/>
              <a:buChar char="§"/>
            </a:pPr>
            <a:r>
              <a:rPr lang="en-GB" sz="2400" dirty="0"/>
              <a:t>Accuracy of imaginary Part</a:t>
            </a:r>
          </a:p>
          <a:p>
            <a:endParaRPr lang="en-GB" sz="2400" dirty="0">
              <a:sym typeface="Wingdings" pitchFamily="2" charset="2"/>
            </a:endParaRPr>
          </a:p>
          <a:p>
            <a:pPr marL="285750" indent="-285750">
              <a:buFont typeface="Wingdings" pitchFamily="2" charset="2"/>
              <a:buChar char="§"/>
            </a:pPr>
            <a:r>
              <a:rPr lang="en-GB" sz="2400" dirty="0">
                <a:sym typeface="Wingdings" pitchFamily="2" charset="2"/>
              </a:rPr>
              <a:t>Convergence Study</a:t>
            </a:r>
          </a:p>
          <a:p>
            <a:pPr marL="285750" indent="-285750">
              <a:buFont typeface="Wingdings" pitchFamily="2" charset="2"/>
              <a:buChar char="§"/>
            </a:pPr>
            <a:endParaRPr lang="en-GB" sz="2400" dirty="0">
              <a:sym typeface="Wingdings" pitchFamily="2" charset="2"/>
            </a:endParaRPr>
          </a:p>
          <a:p>
            <a:pPr marL="285750" indent="-285750">
              <a:buFont typeface="Wingdings" pitchFamily="2" charset="2"/>
              <a:buChar char="§"/>
            </a:pPr>
            <a:r>
              <a:rPr lang="en-GB" sz="2400" dirty="0"/>
              <a:t>Eigenvalue Spectrum</a:t>
            </a:r>
          </a:p>
          <a:p>
            <a:pPr marL="285750" indent="-285750">
              <a:buFont typeface="Wingdings" pitchFamily="2" charset="2"/>
              <a:buChar char="§"/>
            </a:pPr>
            <a:endParaRPr lang="en-GB" sz="2400" dirty="0"/>
          </a:p>
          <a:p>
            <a:pPr marL="285750" indent="-285750">
              <a:buFont typeface="Wingdings" pitchFamily="2" charset="2"/>
              <a:buChar char="§"/>
            </a:pPr>
            <a:r>
              <a:rPr lang="en-GB" sz="2400" dirty="0"/>
              <a:t>Stability </a:t>
            </a:r>
          </a:p>
          <a:p>
            <a:endParaRPr lang="en-GB" sz="2400" dirty="0">
              <a:sym typeface="Wingdings" pitchFamily="2" charset="2"/>
            </a:endParaRPr>
          </a:p>
          <a:p>
            <a:pPr marL="285750" indent="-285750">
              <a:buFont typeface="Wingdings" pitchFamily="2" charset="2"/>
              <a:buChar char="§"/>
            </a:pPr>
            <a:endParaRPr lang="en-GB" sz="2400" dirty="0">
              <a:sym typeface="Wingdings" pitchFamily="2" charset="2"/>
            </a:endParaRPr>
          </a:p>
          <a:p>
            <a:pPr marL="285750" indent="-285750">
              <a:buFont typeface="Wingdings" pitchFamily="2" charset="2"/>
              <a:buChar char="§"/>
            </a:pPr>
            <a:endParaRPr lang="en-GB" sz="2400" dirty="0">
              <a:sym typeface="Wingdings" pitchFamily="2" charset="2"/>
            </a:endParaRPr>
          </a:p>
        </p:txBody>
      </p:sp>
    </p:spTree>
    <p:extLst>
      <p:ext uri="{BB962C8B-B14F-4D97-AF65-F5344CB8AC3E}">
        <p14:creationId xmlns:p14="http://schemas.microsoft.com/office/powerpoint/2010/main" val="254474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16</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7076553"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Time </a:t>
            </a:r>
            <a:r>
              <a:rPr lang="de-DE" sz="3200" b="1" u="sng" dirty="0" err="1">
                <a:latin typeface="Arial" panose="020B0604020202020204" pitchFamily="34" charset="0"/>
                <a:cs typeface="Arial" panose="020B0604020202020204" pitchFamily="34" charset="0"/>
              </a:rPr>
              <a:t>to</a:t>
            </a:r>
            <a:r>
              <a:rPr lang="de-DE" sz="3200" b="1" u="sng" dirty="0">
                <a:latin typeface="Arial" panose="020B0604020202020204" pitchFamily="34" charset="0"/>
                <a:cs typeface="Arial" panose="020B0604020202020204" pitchFamily="34" charset="0"/>
              </a:rPr>
              <a:t> </a:t>
            </a:r>
            <a:r>
              <a:rPr lang="de-DE" sz="3200" b="1" u="sng" dirty="0" err="1">
                <a:latin typeface="Arial" panose="020B0604020202020204" pitchFamily="34" charset="0"/>
                <a:cs typeface="Arial" panose="020B0604020202020204" pitchFamily="34" charset="0"/>
              </a:rPr>
              <a:t>solve</a:t>
            </a:r>
            <a:r>
              <a:rPr lang="de-DE" sz="3200" b="1" u="sng" dirty="0">
                <a:latin typeface="Arial" panose="020B0604020202020204" pitchFamily="34" charset="0"/>
                <a:cs typeface="Arial" panose="020B0604020202020204" pitchFamily="34" charset="0"/>
              </a:rPr>
              <a:t> Eigenvalue </a:t>
            </a:r>
            <a:r>
              <a:rPr lang="de-DE" sz="3200" b="1" u="sng" dirty="0" err="1">
                <a:latin typeface="Arial" panose="020B0604020202020204" pitchFamily="34" charset="0"/>
                <a:cs typeface="Arial" panose="020B0604020202020204" pitchFamily="34" charset="0"/>
              </a:rPr>
              <a:t>Spectrum</a:t>
            </a:r>
            <a:endParaRPr lang="de-DE" sz="3200" b="1" u="sng" dirty="0">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53B93003-3533-A745-AE0C-A60861B4F4A3}"/>
              </a:ext>
            </a:extLst>
          </p:cNvPr>
          <p:cNvPicPr>
            <a:picLocks noChangeAspect="1"/>
          </p:cNvPicPr>
          <p:nvPr/>
        </p:nvPicPr>
        <p:blipFill>
          <a:blip r:embed="rId2"/>
          <a:stretch>
            <a:fillRect/>
          </a:stretch>
        </p:blipFill>
        <p:spPr>
          <a:xfrm>
            <a:off x="1522955" y="1033357"/>
            <a:ext cx="9146090" cy="5392383"/>
          </a:xfrm>
          <a:prstGeom prst="rect">
            <a:avLst/>
          </a:prstGeom>
        </p:spPr>
      </p:pic>
    </p:spTree>
    <p:extLst>
      <p:ext uri="{BB962C8B-B14F-4D97-AF65-F5344CB8AC3E}">
        <p14:creationId xmlns:p14="http://schemas.microsoft.com/office/powerpoint/2010/main" val="66235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17</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5468164" cy="584775"/>
          </a:xfrm>
          <a:prstGeom prst="rect">
            <a:avLst/>
          </a:prstGeom>
        </p:spPr>
        <p:txBody>
          <a:bodyPr wrap="none">
            <a:spAutoFit/>
          </a:bodyPr>
          <a:lstStyle/>
          <a:p>
            <a:r>
              <a:rPr lang="de-DE" sz="3200" b="1" u="sng" dirty="0" err="1">
                <a:latin typeface="Arial" panose="020B0604020202020204" pitchFamily="34" charset="0"/>
                <a:cs typeface="Arial" panose="020B0604020202020204" pitchFamily="34" charset="0"/>
              </a:rPr>
              <a:t>Accuracy</a:t>
            </a:r>
            <a:r>
              <a:rPr lang="de-DE" sz="3200" b="1" u="sng" dirty="0">
                <a:latin typeface="Arial" panose="020B0604020202020204" pitchFamily="34" charset="0"/>
                <a:cs typeface="Arial" panose="020B0604020202020204" pitchFamily="34" charset="0"/>
              </a:rPr>
              <a:t> of </a:t>
            </a:r>
            <a:r>
              <a:rPr lang="de-DE" sz="3200" b="1" u="sng" dirty="0" err="1">
                <a:latin typeface="Arial" panose="020B0604020202020204" pitchFamily="34" charset="0"/>
                <a:cs typeface="Arial" panose="020B0604020202020204" pitchFamily="34" charset="0"/>
              </a:rPr>
              <a:t>imaginary</a:t>
            </a:r>
            <a:r>
              <a:rPr lang="de-DE" sz="3200" b="1" u="sng" dirty="0">
                <a:latin typeface="Arial" panose="020B0604020202020204" pitchFamily="34" charset="0"/>
                <a:cs typeface="Arial" panose="020B0604020202020204" pitchFamily="34" charset="0"/>
              </a:rPr>
              <a:t> </a:t>
            </a:r>
            <a:r>
              <a:rPr lang="de-DE" sz="3200" b="1" u="sng" dirty="0" err="1">
                <a:latin typeface="Arial" panose="020B0604020202020204" pitchFamily="34" charset="0"/>
                <a:cs typeface="Arial" panose="020B0604020202020204" pitchFamily="34" charset="0"/>
              </a:rPr>
              <a:t>part</a:t>
            </a:r>
            <a:endParaRPr lang="de-DE" sz="3200" b="1" u="sng" dirty="0">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53B93003-3533-A745-AE0C-A60861B4F4A3}"/>
              </a:ext>
            </a:extLst>
          </p:cNvPr>
          <p:cNvPicPr>
            <a:picLocks noChangeAspect="1"/>
          </p:cNvPicPr>
          <p:nvPr/>
        </p:nvPicPr>
        <p:blipFill>
          <a:blip r:embed="rId2"/>
          <a:stretch>
            <a:fillRect/>
          </a:stretch>
        </p:blipFill>
        <p:spPr>
          <a:xfrm>
            <a:off x="1522955" y="1033357"/>
            <a:ext cx="9146090" cy="5392382"/>
          </a:xfrm>
          <a:prstGeom prst="rect">
            <a:avLst/>
          </a:prstGeom>
        </p:spPr>
      </p:pic>
    </p:spTree>
    <p:extLst>
      <p:ext uri="{BB962C8B-B14F-4D97-AF65-F5344CB8AC3E}">
        <p14:creationId xmlns:p14="http://schemas.microsoft.com/office/powerpoint/2010/main" val="3911458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18</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4031873" cy="584775"/>
          </a:xfrm>
          <a:prstGeom prst="rect">
            <a:avLst/>
          </a:prstGeom>
        </p:spPr>
        <p:txBody>
          <a:bodyPr wrap="none">
            <a:spAutoFit/>
          </a:bodyPr>
          <a:lstStyle/>
          <a:p>
            <a:r>
              <a:rPr lang="de-DE" sz="3200" b="1" u="sng" dirty="0" err="1">
                <a:latin typeface="Arial" panose="020B0604020202020204" pitchFamily="34" charset="0"/>
                <a:cs typeface="Arial" panose="020B0604020202020204" pitchFamily="34" charset="0"/>
              </a:rPr>
              <a:t>Convergence</a:t>
            </a:r>
            <a:r>
              <a:rPr lang="de-DE" sz="3200" b="1" u="sng" dirty="0">
                <a:latin typeface="Arial" panose="020B0604020202020204" pitchFamily="34" charset="0"/>
                <a:cs typeface="Arial" panose="020B0604020202020204" pitchFamily="34" charset="0"/>
              </a:rPr>
              <a:t> Study</a:t>
            </a:r>
          </a:p>
        </p:txBody>
      </p:sp>
      <p:pic>
        <p:nvPicPr>
          <p:cNvPr id="3" name="Grafik 2">
            <a:extLst>
              <a:ext uri="{FF2B5EF4-FFF2-40B4-BE49-F238E27FC236}">
                <a16:creationId xmlns:a16="http://schemas.microsoft.com/office/drawing/2014/main" id="{53B93003-3533-A745-AE0C-A60861B4F4A3}"/>
              </a:ext>
            </a:extLst>
          </p:cNvPr>
          <p:cNvPicPr>
            <a:picLocks noChangeAspect="1"/>
          </p:cNvPicPr>
          <p:nvPr/>
        </p:nvPicPr>
        <p:blipFill>
          <a:blip r:embed="rId2"/>
          <a:stretch>
            <a:fillRect/>
          </a:stretch>
        </p:blipFill>
        <p:spPr>
          <a:xfrm>
            <a:off x="1522955" y="1033357"/>
            <a:ext cx="9146089" cy="5392382"/>
          </a:xfrm>
          <a:prstGeom prst="rect">
            <a:avLst/>
          </a:prstGeom>
        </p:spPr>
      </p:pic>
    </p:spTree>
    <p:extLst>
      <p:ext uri="{BB962C8B-B14F-4D97-AF65-F5344CB8AC3E}">
        <p14:creationId xmlns:p14="http://schemas.microsoft.com/office/powerpoint/2010/main" val="2066630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19</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5686172"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Eigenvalue </a:t>
            </a:r>
            <a:r>
              <a:rPr lang="de-DE" sz="3200" b="1" u="sng" dirty="0" err="1">
                <a:latin typeface="Arial" panose="020B0604020202020204" pitchFamily="34" charset="0"/>
                <a:cs typeface="Arial" panose="020B0604020202020204" pitchFamily="34" charset="0"/>
              </a:rPr>
              <a:t>Spectrum</a:t>
            </a:r>
            <a:r>
              <a:rPr lang="de-DE" sz="3200" b="1" u="sng" dirty="0">
                <a:latin typeface="Arial" panose="020B0604020202020204" pitchFamily="34" charset="0"/>
                <a:cs typeface="Arial" panose="020B0604020202020204" pitchFamily="34" charset="0"/>
              </a:rPr>
              <a:t> N = 50</a:t>
            </a:r>
          </a:p>
        </p:txBody>
      </p:sp>
      <p:pic>
        <p:nvPicPr>
          <p:cNvPr id="3" name="Grafik 2">
            <a:extLst>
              <a:ext uri="{FF2B5EF4-FFF2-40B4-BE49-F238E27FC236}">
                <a16:creationId xmlns:a16="http://schemas.microsoft.com/office/drawing/2014/main" id="{53B93003-3533-A745-AE0C-A60861B4F4A3}"/>
              </a:ext>
            </a:extLst>
          </p:cNvPr>
          <p:cNvPicPr>
            <a:picLocks noChangeAspect="1"/>
          </p:cNvPicPr>
          <p:nvPr/>
        </p:nvPicPr>
        <p:blipFill>
          <a:blip r:embed="rId2"/>
          <a:stretch>
            <a:fillRect/>
          </a:stretch>
        </p:blipFill>
        <p:spPr>
          <a:xfrm>
            <a:off x="1522955" y="1195319"/>
            <a:ext cx="9146090" cy="5068458"/>
          </a:xfrm>
          <a:prstGeom prst="rect">
            <a:avLst/>
          </a:prstGeom>
        </p:spPr>
      </p:pic>
    </p:spTree>
    <p:extLst>
      <p:ext uri="{BB962C8B-B14F-4D97-AF65-F5344CB8AC3E}">
        <p14:creationId xmlns:p14="http://schemas.microsoft.com/office/powerpoint/2010/main" val="242714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032E9E-A18A-1D42-9E93-CE9D7C9AA639}"/>
              </a:ext>
            </a:extLst>
          </p:cNvPr>
          <p:cNvSpPr/>
          <p:nvPr/>
        </p:nvSpPr>
        <p:spPr>
          <a:xfrm>
            <a:off x="377596" y="301438"/>
            <a:ext cx="1422184" cy="523220"/>
          </a:xfrm>
          <a:prstGeom prst="rect">
            <a:avLst/>
          </a:prstGeom>
        </p:spPr>
        <p:txBody>
          <a:bodyPr wrap="none">
            <a:spAutoFit/>
          </a:bodyPr>
          <a:lstStyle/>
          <a:p>
            <a:r>
              <a:rPr lang="de-DE" sz="2800" b="1" u="sng" dirty="0">
                <a:latin typeface="Arial" panose="020B0604020202020204" pitchFamily="34" charset="0"/>
                <a:cs typeface="Arial" panose="020B0604020202020204" pitchFamily="34" charset="0"/>
              </a:rPr>
              <a:t>Outline</a:t>
            </a:r>
            <a:endParaRPr lang="de-DE" sz="2800" b="1" u="sng" dirty="0">
              <a:effectLst/>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2680442A-E4D2-334D-99D9-3365D6E737A4}"/>
              </a:ext>
            </a:extLst>
          </p:cNvPr>
          <p:cNvSpPr/>
          <p:nvPr/>
        </p:nvSpPr>
        <p:spPr>
          <a:xfrm>
            <a:off x="683172" y="1145628"/>
            <a:ext cx="599090" cy="54653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1</a:t>
            </a:r>
          </a:p>
        </p:txBody>
      </p:sp>
      <p:sp>
        <p:nvSpPr>
          <p:cNvPr id="7" name="Oval 6">
            <a:extLst>
              <a:ext uri="{FF2B5EF4-FFF2-40B4-BE49-F238E27FC236}">
                <a16:creationId xmlns:a16="http://schemas.microsoft.com/office/drawing/2014/main" id="{B863EEE8-E46E-274E-A397-2E2F39AD31ED}"/>
              </a:ext>
            </a:extLst>
          </p:cNvPr>
          <p:cNvSpPr/>
          <p:nvPr/>
        </p:nvSpPr>
        <p:spPr>
          <a:xfrm>
            <a:off x="683172" y="2013136"/>
            <a:ext cx="599090" cy="54653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2</a:t>
            </a:r>
          </a:p>
        </p:txBody>
      </p:sp>
      <p:sp>
        <p:nvSpPr>
          <p:cNvPr id="8" name="Oval 7">
            <a:extLst>
              <a:ext uri="{FF2B5EF4-FFF2-40B4-BE49-F238E27FC236}">
                <a16:creationId xmlns:a16="http://schemas.microsoft.com/office/drawing/2014/main" id="{DA4EE1BF-DE51-DE4F-8686-71944E95AADB}"/>
              </a:ext>
            </a:extLst>
          </p:cNvPr>
          <p:cNvSpPr/>
          <p:nvPr/>
        </p:nvSpPr>
        <p:spPr>
          <a:xfrm>
            <a:off x="693682" y="2880644"/>
            <a:ext cx="599090" cy="54653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3</a:t>
            </a:r>
          </a:p>
        </p:txBody>
      </p:sp>
      <p:sp>
        <p:nvSpPr>
          <p:cNvPr id="9" name="Oval 8">
            <a:extLst>
              <a:ext uri="{FF2B5EF4-FFF2-40B4-BE49-F238E27FC236}">
                <a16:creationId xmlns:a16="http://schemas.microsoft.com/office/drawing/2014/main" id="{C34551F7-67EE-1540-AEC1-F64D05F6B83F}"/>
              </a:ext>
            </a:extLst>
          </p:cNvPr>
          <p:cNvSpPr/>
          <p:nvPr/>
        </p:nvSpPr>
        <p:spPr>
          <a:xfrm>
            <a:off x="704192" y="3748152"/>
            <a:ext cx="599090" cy="54653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4</a:t>
            </a:r>
          </a:p>
        </p:txBody>
      </p:sp>
      <p:sp>
        <p:nvSpPr>
          <p:cNvPr id="10" name="Oval 9">
            <a:extLst>
              <a:ext uri="{FF2B5EF4-FFF2-40B4-BE49-F238E27FC236}">
                <a16:creationId xmlns:a16="http://schemas.microsoft.com/office/drawing/2014/main" id="{A14B0828-3D3D-894E-BCAF-928152319A71}"/>
              </a:ext>
            </a:extLst>
          </p:cNvPr>
          <p:cNvSpPr/>
          <p:nvPr/>
        </p:nvSpPr>
        <p:spPr>
          <a:xfrm>
            <a:off x="683171" y="4615660"/>
            <a:ext cx="599090" cy="54653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5</a:t>
            </a:r>
          </a:p>
        </p:txBody>
      </p:sp>
      <p:sp>
        <p:nvSpPr>
          <p:cNvPr id="11" name="Oval 10">
            <a:extLst>
              <a:ext uri="{FF2B5EF4-FFF2-40B4-BE49-F238E27FC236}">
                <a16:creationId xmlns:a16="http://schemas.microsoft.com/office/drawing/2014/main" id="{B872B9C8-60CA-7247-87C2-E011F2E650C5}"/>
              </a:ext>
            </a:extLst>
          </p:cNvPr>
          <p:cNvSpPr/>
          <p:nvPr/>
        </p:nvSpPr>
        <p:spPr>
          <a:xfrm>
            <a:off x="683171" y="5483168"/>
            <a:ext cx="599090" cy="54653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6</a:t>
            </a:r>
          </a:p>
        </p:txBody>
      </p:sp>
      <p:sp>
        <p:nvSpPr>
          <p:cNvPr id="12" name="Rechteck 11">
            <a:extLst>
              <a:ext uri="{FF2B5EF4-FFF2-40B4-BE49-F238E27FC236}">
                <a16:creationId xmlns:a16="http://schemas.microsoft.com/office/drawing/2014/main" id="{10DF5389-5147-3A4D-8577-C89503827359}"/>
              </a:ext>
            </a:extLst>
          </p:cNvPr>
          <p:cNvSpPr/>
          <p:nvPr/>
        </p:nvSpPr>
        <p:spPr>
          <a:xfrm>
            <a:off x="1799780" y="2055572"/>
            <a:ext cx="4766882" cy="461665"/>
          </a:xfrm>
          <a:prstGeom prst="rect">
            <a:avLst/>
          </a:prstGeom>
        </p:spPr>
        <p:txBody>
          <a:bodyPr wrap="none">
            <a:spAutoFit/>
          </a:bodyPr>
          <a:lstStyle/>
          <a:p>
            <a:r>
              <a:rPr lang="de-DE" sz="2400" dirty="0" err="1">
                <a:latin typeface="Arial" panose="020B0604020202020204" pitchFamily="34" charset="0"/>
                <a:cs typeface="Arial" panose="020B0604020202020204" pitchFamily="34" charset="0"/>
              </a:rPr>
              <a:t>History</a:t>
            </a:r>
            <a:r>
              <a:rPr lang="de-DE" sz="2400" dirty="0">
                <a:latin typeface="Arial" panose="020B0604020202020204" pitchFamily="34" charset="0"/>
                <a:cs typeface="Arial" panose="020B0604020202020204" pitchFamily="34" charset="0"/>
              </a:rPr>
              <a:t> &amp; </a:t>
            </a:r>
            <a:r>
              <a:rPr lang="de-DE" sz="2400" dirty="0" err="1">
                <a:latin typeface="Arial" panose="020B0604020202020204" pitchFamily="34" charset="0"/>
                <a:cs typeface="Arial" panose="020B0604020202020204" pitchFamily="34" charset="0"/>
              </a:rPr>
              <a:t>Theoretical</a:t>
            </a:r>
            <a:r>
              <a:rPr lang="de-DE" sz="2400" dirty="0">
                <a:latin typeface="Arial" panose="020B0604020202020204" pitchFamily="34" charset="0"/>
                <a:cs typeface="Arial" panose="020B0604020202020204" pitchFamily="34" charset="0"/>
              </a:rPr>
              <a:t> Background</a:t>
            </a:r>
          </a:p>
        </p:txBody>
      </p:sp>
      <p:sp>
        <p:nvSpPr>
          <p:cNvPr id="13" name="Rechteck 12">
            <a:extLst>
              <a:ext uri="{FF2B5EF4-FFF2-40B4-BE49-F238E27FC236}">
                <a16:creationId xmlns:a16="http://schemas.microsoft.com/office/drawing/2014/main" id="{8B404902-5BD3-764D-9FB4-9CB0331C9443}"/>
              </a:ext>
            </a:extLst>
          </p:cNvPr>
          <p:cNvSpPr/>
          <p:nvPr/>
        </p:nvSpPr>
        <p:spPr>
          <a:xfrm>
            <a:off x="1799780" y="2923080"/>
            <a:ext cx="1794081" cy="461665"/>
          </a:xfrm>
          <a:prstGeom prst="rect">
            <a:avLst/>
          </a:prstGeom>
        </p:spPr>
        <p:txBody>
          <a:bodyPr wrap="none">
            <a:spAutoFit/>
          </a:bodyPr>
          <a:lstStyle/>
          <a:p>
            <a:r>
              <a:rPr lang="de-DE" sz="2400" dirty="0" err="1">
                <a:latin typeface="Arial" panose="020B0604020202020204" pitchFamily="34" charset="0"/>
                <a:cs typeface="Arial" panose="020B0604020202020204" pitchFamily="34" charset="0"/>
              </a:rPr>
              <a:t>Assignment</a:t>
            </a:r>
            <a:endParaRPr lang="de-DE" sz="2400" dirty="0">
              <a:effectLst/>
              <a:latin typeface="Arial" panose="020B0604020202020204" pitchFamily="34" charset="0"/>
              <a:cs typeface="Arial" panose="020B0604020202020204" pitchFamily="34" charset="0"/>
            </a:endParaRPr>
          </a:p>
        </p:txBody>
      </p:sp>
      <p:sp>
        <p:nvSpPr>
          <p:cNvPr id="14" name="Rechteck 13">
            <a:extLst>
              <a:ext uri="{FF2B5EF4-FFF2-40B4-BE49-F238E27FC236}">
                <a16:creationId xmlns:a16="http://schemas.microsoft.com/office/drawing/2014/main" id="{552DAADA-AB3D-D045-97EB-813AC374CA30}"/>
              </a:ext>
            </a:extLst>
          </p:cNvPr>
          <p:cNvSpPr/>
          <p:nvPr/>
        </p:nvSpPr>
        <p:spPr>
          <a:xfrm>
            <a:off x="1799779" y="1188064"/>
            <a:ext cx="1588897" cy="830997"/>
          </a:xfrm>
          <a:prstGeom prst="rect">
            <a:avLst/>
          </a:prstGeom>
        </p:spPr>
        <p:txBody>
          <a:bodyPr wrap="none">
            <a:spAutoFit/>
          </a:bodyPr>
          <a:lstStyle/>
          <a:p>
            <a:r>
              <a:rPr lang="de-DE" sz="2400" dirty="0">
                <a:effectLst/>
                <a:latin typeface="Arial" panose="020B0604020202020204" pitchFamily="34" charset="0"/>
                <a:cs typeface="Arial" panose="020B0604020202020204" pitchFamily="34" charset="0"/>
              </a:rPr>
              <a:t>Motivation</a:t>
            </a:r>
          </a:p>
          <a:p>
            <a:endParaRPr lang="de-DE" sz="2400" dirty="0">
              <a:effectLst/>
              <a:latin typeface="Arial" panose="020B0604020202020204" pitchFamily="34" charset="0"/>
              <a:cs typeface="Arial" panose="020B0604020202020204" pitchFamily="34" charset="0"/>
            </a:endParaRPr>
          </a:p>
        </p:txBody>
      </p:sp>
      <p:sp>
        <p:nvSpPr>
          <p:cNvPr id="15" name="Rechteck 14">
            <a:extLst>
              <a:ext uri="{FF2B5EF4-FFF2-40B4-BE49-F238E27FC236}">
                <a16:creationId xmlns:a16="http://schemas.microsoft.com/office/drawing/2014/main" id="{952F0B8A-7F35-D448-B900-4B1E47390469}"/>
              </a:ext>
            </a:extLst>
          </p:cNvPr>
          <p:cNvSpPr/>
          <p:nvPr/>
        </p:nvSpPr>
        <p:spPr>
          <a:xfrm>
            <a:off x="1799780" y="3790588"/>
            <a:ext cx="2291012" cy="461665"/>
          </a:xfrm>
          <a:prstGeom prst="rect">
            <a:avLst/>
          </a:prstGeom>
        </p:spPr>
        <p:txBody>
          <a:bodyPr wrap="none">
            <a:spAutoFit/>
          </a:bodyPr>
          <a:lstStyle/>
          <a:p>
            <a:r>
              <a:rPr lang="de-DE" sz="2400" dirty="0">
                <a:effectLst/>
                <a:latin typeface="Arial" panose="020B0604020202020204" pitchFamily="34" charset="0"/>
                <a:cs typeface="Arial" panose="020B0604020202020204" pitchFamily="34" charset="0"/>
              </a:rPr>
              <a:t>Implementation</a:t>
            </a:r>
          </a:p>
        </p:txBody>
      </p:sp>
      <p:sp>
        <p:nvSpPr>
          <p:cNvPr id="16" name="Rechteck 15">
            <a:extLst>
              <a:ext uri="{FF2B5EF4-FFF2-40B4-BE49-F238E27FC236}">
                <a16:creationId xmlns:a16="http://schemas.microsoft.com/office/drawing/2014/main" id="{E0DC02EE-95EE-8A43-93E5-31D1D2A0E82C}"/>
              </a:ext>
            </a:extLst>
          </p:cNvPr>
          <p:cNvSpPr/>
          <p:nvPr/>
        </p:nvSpPr>
        <p:spPr>
          <a:xfrm>
            <a:off x="1799779" y="4658096"/>
            <a:ext cx="1583319" cy="461665"/>
          </a:xfrm>
          <a:prstGeom prst="rect">
            <a:avLst/>
          </a:prstGeom>
        </p:spPr>
        <p:txBody>
          <a:bodyPr wrap="none">
            <a:spAutoFit/>
          </a:bodyPr>
          <a:lstStyle/>
          <a:p>
            <a:r>
              <a:rPr lang="de-DE" sz="2400" dirty="0" err="1">
                <a:effectLst/>
                <a:latin typeface="Arial" panose="020B0604020202020204" pitchFamily="34" charset="0"/>
                <a:cs typeface="Arial" panose="020B0604020202020204" pitchFamily="34" charset="0"/>
              </a:rPr>
              <a:t>Difficulties</a:t>
            </a:r>
            <a:endParaRPr lang="de-DE" sz="2400" dirty="0">
              <a:effectLst/>
              <a:latin typeface="Arial" panose="020B0604020202020204" pitchFamily="34" charset="0"/>
              <a:cs typeface="Arial" panose="020B0604020202020204" pitchFamily="34" charset="0"/>
            </a:endParaRPr>
          </a:p>
        </p:txBody>
      </p:sp>
      <p:sp>
        <p:nvSpPr>
          <p:cNvPr id="17" name="Rechteck 16">
            <a:extLst>
              <a:ext uri="{FF2B5EF4-FFF2-40B4-BE49-F238E27FC236}">
                <a16:creationId xmlns:a16="http://schemas.microsoft.com/office/drawing/2014/main" id="{146401BA-5ADD-CA40-858A-A3D84960E9F0}"/>
              </a:ext>
            </a:extLst>
          </p:cNvPr>
          <p:cNvSpPr/>
          <p:nvPr/>
        </p:nvSpPr>
        <p:spPr>
          <a:xfrm>
            <a:off x="1799779" y="5525604"/>
            <a:ext cx="2648482" cy="461665"/>
          </a:xfrm>
          <a:prstGeom prst="rect">
            <a:avLst/>
          </a:prstGeom>
        </p:spPr>
        <p:txBody>
          <a:bodyPr wrap="none">
            <a:spAutoFit/>
          </a:bodyPr>
          <a:lstStyle/>
          <a:p>
            <a:r>
              <a:rPr lang="de-DE" sz="2400" dirty="0" err="1">
                <a:effectLst/>
                <a:latin typeface="Arial" panose="020B0604020202020204" pitchFamily="34" charset="0"/>
                <a:cs typeface="Arial" panose="020B0604020202020204" pitchFamily="34" charset="0"/>
              </a:rPr>
              <a:t>Results</a:t>
            </a:r>
            <a:r>
              <a:rPr lang="de-DE" sz="2400" dirty="0">
                <a:effectLst/>
                <a:latin typeface="Arial" panose="020B0604020202020204" pitchFamily="34" charset="0"/>
                <a:cs typeface="Arial" panose="020B0604020202020204" pitchFamily="34" charset="0"/>
              </a:rPr>
              <a:t> &amp; Outlook</a:t>
            </a:r>
          </a:p>
        </p:txBody>
      </p:sp>
      <p:sp>
        <p:nvSpPr>
          <p:cNvPr id="18" name="Datumsplatzhalter 17">
            <a:extLst>
              <a:ext uri="{FF2B5EF4-FFF2-40B4-BE49-F238E27FC236}">
                <a16:creationId xmlns:a16="http://schemas.microsoft.com/office/drawing/2014/main" id="{BA4634AC-C5F0-C545-8087-2633703EA6FD}"/>
              </a:ext>
            </a:extLst>
          </p:cNvPr>
          <p:cNvSpPr>
            <a:spLocks noGrp="1"/>
          </p:cNvSpPr>
          <p:nvPr>
            <p:ph type="dt" sz="half" idx="10"/>
          </p:nvPr>
        </p:nvSpPr>
        <p:spPr/>
        <p:txBody>
          <a:bodyPr/>
          <a:lstStyle/>
          <a:p>
            <a:fld id="{D1846F14-4877-BE42-B247-5AA4F6B8F2F3}" type="datetime1">
              <a:rPr lang="de-DE" smtClean="0"/>
              <a:t>17.07.18</a:t>
            </a:fld>
            <a:endParaRPr lang="en-GB"/>
          </a:p>
        </p:txBody>
      </p:sp>
      <p:sp>
        <p:nvSpPr>
          <p:cNvPr id="19" name="Fußzeilenplatzhalter 18">
            <a:extLst>
              <a:ext uri="{FF2B5EF4-FFF2-40B4-BE49-F238E27FC236}">
                <a16:creationId xmlns:a16="http://schemas.microsoft.com/office/drawing/2014/main" id="{B5804532-C1D6-6945-80A7-3CFCC49C30D5}"/>
              </a:ext>
            </a:extLst>
          </p:cNvPr>
          <p:cNvSpPr>
            <a:spLocks noGrp="1"/>
          </p:cNvSpPr>
          <p:nvPr>
            <p:ph type="ftr" sz="quarter" idx="11"/>
          </p:nvPr>
        </p:nvSpPr>
        <p:spPr/>
        <p:txBody>
          <a:bodyPr/>
          <a:lstStyle/>
          <a:p>
            <a:r>
              <a:rPr lang="en-GB"/>
              <a:t>Jousef Murad – Linear Stability Analysis of Plane Channel Flow</a:t>
            </a:r>
          </a:p>
        </p:txBody>
      </p:sp>
      <p:sp>
        <p:nvSpPr>
          <p:cNvPr id="20" name="Foliennummernplatzhalter 19">
            <a:extLst>
              <a:ext uri="{FF2B5EF4-FFF2-40B4-BE49-F238E27FC236}">
                <a16:creationId xmlns:a16="http://schemas.microsoft.com/office/drawing/2014/main" id="{0F0A905D-EEB2-524E-8502-DB57CF3844EB}"/>
              </a:ext>
            </a:extLst>
          </p:cNvPr>
          <p:cNvSpPr>
            <a:spLocks noGrp="1"/>
          </p:cNvSpPr>
          <p:nvPr>
            <p:ph type="sldNum" sz="quarter" idx="12"/>
          </p:nvPr>
        </p:nvSpPr>
        <p:spPr/>
        <p:txBody>
          <a:bodyPr/>
          <a:lstStyle/>
          <a:p>
            <a:fld id="{CD64B24C-07B1-394B-A9FD-233FCBE15C93}" type="slidenum">
              <a:rPr lang="en-GB" smtClean="0"/>
              <a:t>2</a:t>
            </a:fld>
            <a:endParaRPr lang="en-GB"/>
          </a:p>
        </p:txBody>
      </p:sp>
    </p:spTree>
    <p:extLst>
      <p:ext uri="{BB962C8B-B14F-4D97-AF65-F5344CB8AC3E}">
        <p14:creationId xmlns:p14="http://schemas.microsoft.com/office/powerpoint/2010/main" val="3145318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20</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5913798"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Eigenvalue </a:t>
            </a:r>
            <a:r>
              <a:rPr lang="de-DE" sz="3200" b="1" u="sng" dirty="0" err="1">
                <a:latin typeface="Arial" panose="020B0604020202020204" pitchFamily="34" charset="0"/>
                <a:cs typeface="Arial" panose="020B0604020202020204" pitchFamily="34" charset="0"/>
              </a:rPr>
              <a:t>Spectrum</a:t>
            </a:r>
            <a:r>
              <a:rPr lang="de-DE" sz="3200" b="1" u="sng" dirty="0">
                <a:latin typeface="Arial" panose="020B0604020202020204" pitchFamily="34" charset="0"/>
                <a:cs typeface="Arial" panose="020B0604020202020204" pitchFamily="34" charset="0"/>
              </a:rPr>
              <a:t> N = 200</a:t>
            </a:r>
          </a:p>
        </p:txBody>
      </p:sp>
      <p:pic>
        <p:nvPicPr>
          <p:cNvPr id="3" name="Grafik 2">
            <a:extLst>
              <a:ext uri="{FF2B5EF4-FFF2-40B4-BE49-F238E27FC236}">
                <a16:creationId xmlns:a16="http://schemas.microsoft.com/office/drawing/2014/main" id="{53B93003-3533-A745-AE0C-A60861B4F4A3}"/>
              </a:ext>
            </a:extLst>
          </p:cNvPr>
          <p:cNvPicPr>
            <a:picLocks noChangeAspect="1"/>
          </p:cNvPicPr>
          <p:nvPr/>
        </p:nvPicPr>
        <p:blipFill>
          <a:blip r:embed="rId3"/>
          <a:stretch>
            <a:fillRect/>
          </a:stretch>
        </p:blipFill>
        <p:spPr>
          <a:xfrm>
            <a:off x="1522955" y="1195319"/>
            <a:ext cx="9146090" cy="5068458"/>
          </a:xfrm>
          <a:prstGeom prst="rect">
            <a:avLst/>
          </a:prstGeom>
        </p:spPr>
      </p:pic>
      <p:sp>
        <p:nvSpPr>
          <p:cNvPr id="2" name="Rechteck 1">
            <a:extLst>
              <a:ext uri="{FF2B5EF4-FFF2-40B4-BE49-F238E27FC236}">
                <a16:creationId xmlns:a16="http://schemas.microsoft.com/office/drawing/2014/main" id="{00F3536B-00EF-FE48-BBC3-499F68516B59}"/>
              </a:ext>
            </a:extLst>
          </p:cNvPr>
          <p:cNvSpPr/>
          <p:nvPr/>
        </p:nvSpPr>
        <p:spPr>
          <a:xfrm>
            <a:off x="4235176" y="2130237"/>
            <a:ext cx="317716" cy="369332"/>
          </a:xfrm>
          <a:prstGeom prst="rect">
            <a:avLst/>
          </a:prstGeom>
        </p:spPr>
        <p:txBody>
          <a:bodyPr wrap="none">
            <a:spAutoFit/>
          </a:bodyPr>
          <a:lstStyle/>
          <a:p>
            <a:r>
              <a:rPr lang="en-GB" dirty="0"/>
              <a:t>A</a:t>
            </a:r>
          </a:p>
        </p:txBody>
      </p:sp>
      <p:sp>
        <p:nvSpPr>
          <p:cNvPr id="8" name="Rechteck 7">
            <a:extLst>
              <a:ext uri="{FF2B5EF4-FFF2-40B4-BE49-F238E27FC236}">
                <a16:creationId xmlns:a16="http://schemas.microsoft.com/office/drawing/2014/main" id="{8897C658-E82D-C94A-BB8C-1B10CEEA8ECF}"/>
              </a:ext>
            </a:extLst>
          </p:cNvPr>
          <p:cNvSpPr/>
          <p:nvPr/>
        </p:nvSpPr>
        <p:spPr>
          <a:xfrm>
            <a:off x="9274886" y="2296296"/>
            <a:ext cx="303288" cy="369332"/>
          </a:xfrm>
          <a:prstGeom prst="rect">
            <a:avLst/>
          </a:prstGeom>
        </p:spPr>
        <p:txBody>
          <a:bodyPr wrap="none">
            <a:spAutoFit/>
          </a:bodyPr>
          <a:lstStyle/>
          <a:p>
            <a:r>
              <a:rPr lang="en-GB" dirty="0"/>
              <a:t>P</a:t>
            </a:r>
          </a:p>
        </p:txBody>
      </p:sp>
      <p:sp>
        <p:nvSpPr>
          <p:cNvPr id="9" name="Rechteck 8">
            <a:extLst>
              <a:ext uri="{FF2B5EF4-FFF2-40B4-BE49-F238E27FC236}">
                <a16:creationId xmlns:a16="http://schemas.microsoft.com/office/drawing/2014/main" id="{BF342DAA-BA8C-A84C-88BE-0D3643EAEC99}"/>
              </a:ext>
            </a:extLst>
          </p:cNvPr>
          <p:cNvSpPr/>
          <p:nvPr/>
        </p:nvSpPr>
        <p:spPr>
          <a:xfrm>
            <a:off x="7572210" y="4531851"/>
            <a:ext cx="290464" cy="369332"/>
          </a:xfrm>
          <a:prstGeom prst="rect">
            <a:avLst/>
          </a:prstGeom>
        </p:spPr>
        <p:txBody>
          <a:bodyPr wrap="none">
            <a:spAutoFit/>
          </a:bodyPr>
          <a:lstStyle/>
          <a:p>
            <a:r>
              <a:rPr lang="en-GB" dirty="0"/>
              <a:t>S</a:t>
            </a:r>
          </a:p>
        </p:txBody>
      </p:sp>
    </p:spTree>
    <p:extLst>
      <p:ext uri="{BB962C8B-B14F-4D97-AF65-F5344CB8AC3E}">
        <p14:creationId xmlns:p14="http://schemas.microsoft.com/office/powerpoint/2010/main" val="290959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21</a:t>
            </a:fld>
            <a:endParaRPr lang="en-GB"/>
          </a:p>
        </p:txBody>
      </p:sp>
      <mc:AlternateContent xmlns:mc="http://schemas.openxmlformats.org/markup-compatibility/2006">
        <mc:Choice xmlns:a14="http://schemas.microsoft.com/office/drawing/2010/main" Requires="a14">
          <p:sp>
            <p:nvSpPr>
              <p:cNvPr id="7" name="Rechteck 6">
                <a:extLst>
                  <a:ext uri="{FF2B5EF4-FFF2-40B4-BE49-F238E27FC236}">
                    <a16:creationId xmlns:a16="http://schemas.microsoft.com/office/drawing/2014/main" id="{E195B535-0482-574B-915E-DAFC98A83BF1}"/>
                  </a:ext>
                </a:extLst>
              </p:cNvPr>
              <p:cNvSpPr/>
              <p:nvPr/>
            </p:nvSpPr>
            <p:spPr>
              <a:xfrm>
                <a:off x="440658" y="448582"/>
                <a:ext cx="6817315"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Stability </a:t>
                </a:r>
                <a:r>
                  <a:rPr lang="de-DE" sz="3200" b="1" u="sng" dirty="0" err="1">
                    <a:latin typeface="Arial" panose="020B0604020202020204" pitchFamily="34" charset="0"/>
                    <a:cs typeface="Arial" panose="020B0604020202020204" pitchFamily="34" charset="0"/>
                  </a:rPr>
                  <a:t>Contour</a:t>
                </a:r>
                <a:r>
                  <a:rPr lang="de-DE" sz="3200" b="1" u="sng" dirty="0">
                    <a:latin typeface="Arial" panose="020B0604020202020204" pitchFamily="34" charset="0"/>
                    <a:cs typeface="Arial" panose="020B0604020202020204" pitchFamily="34" charset="0"/>
                  </a:rPr>
                  <a:t> Plot (</a:t>
                </a:r>
                <a14:m>
                  <m:oMath xmlns:m="http://schemas.openxmlformats.org/officeDocument/2006/math">
                    <m:sSub>
                      <m:sSubPr>
                        <m:ctrlPr>
                          <a:rPr lang="de-DE" sz="3200" b="1" i="1" u="sng" smtClean="0">
                            <a:latin typeface="Cambria Math" panose="02040503050406030204" pitchFamily="18" charset="0"/>
                            <a:cs typeface="Arial" panose="020B0604020202020204" pitchFamily="34" charset="0"/>
                          </a:rPr>
                        </m:ctrlPr>
                      </m:sSubPr>
                      <m:e>
                        <m:r>
                          <a:rPr lang="de-DE" sz="3200" b="1" i="1" u="sng" smtClean="0">
                            <a:latin typeface="Cambria Math" panose="02040503050406030204" pitchFamily="18" charset="0"/>
                            <a:cs typeface="Arial" panose="020B0604020202020204" pitchFamily="34" charset="0"/>
                          </a:rPr>
                          <m:t>𝑹𝒆</m:t>
                        </m:r>
                      </m:e>
                      <m:sub>
                        <m:r>
                          <a:rPr lang="de-DE" sz="3200" b="1" i="1" u="sng" smtClean="0">
                            <a:latin typeface="Cambria Math" panose="02040503050406030204" pitchFamily="18" charset="0"/>
                            <a:cs typeface="Arial" panose="020B0604020202020204" pitchFamily="34" charset="0"/>
                          </a:rPr>
                          <m:t>𝒄</m:t>
                        </m:r>
                      </m:sub>
                    </m:sSub>
                  </m:oMath>
                </a14:m>
                <a:r>
                  <a:rPr lang="de-DE" sz="3200" b="1" u="sng" dirty="0">
                    <a:latin typeface="Arial" panose="020B0604020202020204" pitchFamily="34" charset="0"/>
                    <a:cs typeface="Arial" panose="020B0604020202020204" pitchFamily="34" charset="0"/>
                  </a:rPr>
                  <a:t> = 5850)</a:t>
                </a:r>
              </a:p>
            </p:txBody>
          </p:sp>
        </mc:Choice>
        <mc:Fallback>
          <p:sp>
            <p:nvSpPr>
              <p:cNvPr id="7" name="Rechteck 6">
                <a:extLst>
                  <a:ext uri="{FF2B5EF4-FFF2-40B4-BE49-F238E27FC236}">
                    <a16:creationId xmlns:a16="http://schemas.microsoft.com/office/drawing/2014/main" id="{E195B535-0482-574B-915E-DAFC98A83BF1}"/>
                  </a:ext>
                </a:extLst>
              </p:cNvPr>
              <p:cNvSpPr>
                <a:spLocks noRot="1" noChangeAspect="1" noMove="1" noResize="1" noEditPoints="1" noAdjustHandles="1" noChangeArrowheads="1" noChangeShapeType="1" noTextEdit="1"/>
              </p:cNvSpPr>
              <p:nvPr/>
            </p:nvSpPr>
            <p:spPr>
              <a:xfrm>
                <a:off x="440658" y="448582"/>
                <a:ext cx="6817315" cy="584775"/>
              </a:xfrm>
              <a:prstGeom prst="rect">
                <a:avLst/>
              </a:prstGeom>
              <a:blipFill>
                <a:blip r:embed="rId3"/>
                <a:stretch>
                  <a:fillRect l="-2235" t="-10638" r="-1304" b="-31915"/>
                </a:stretch>
              </a:blipFill>
            </p:spPr>
            <p:txBody>
              <a:bodyPr/>
              <a:lstStyle/>
              <a:p>
                <a:r>
                  <a:rPr lang="en-GB">
                    <a:noFill/>
                  </a:rPr>
                  <a:t> </a:t>
                </a:r>
              </a:p>
            </p:txBody>
          </p:sp>
        </mc:Fallback>
      </mc:AlternateContent>
      <p:pic>
        <p:nvPicPr>
          <p:cNvPr id="3" name="Grafik 2">
            <a:extLst>
              <a:ext uri="{FF2B5EF4-FFF2-40B4-BE49-F238E27FC236}">
                <a16:creationId xmlns:a16="http://schemas.microsoft.com/office/drawing/2014/main" id="{53B93003-3533-A745-AE0C-A60861B4F4A3}"/>
              </a:ext>
            </a:extLst>
          </p:cNvPr>
          <p:cNvPicPr>
            <a:picLocks noChangeAspect="1"/>
          </p:cNvPicPr>
          <p:nvPr/>
        </p:nvPicPr>
        <p:blipFill>
          <a:blip r:embed="rId4"/>
          <a:stretch>
            <a:fillRect/>
          </a:stretch>
        </p:blipFill>
        <p:spPr>
          <a:xfrm>
            <a:off x="1518941" y="996296"/>
            <a:ext cx="9154117" cy="5397115"/>
          </a:xfrm>
          <a:prstGeom prst="rect">
            <a:avLst/>
          </a:prstGeom>
        </p:spPr>
      </p:pic>
    </p:spTree>
    <p:extLst>
      <p:ext uri="{BB962C8B-B14F-4D97-AF65-F5344CB8AC3E}">
        <p14:creationId xmlns:p14="http://schemas.microsoft.com/office/powerpoint/2010/main" val="3911216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22</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1731564"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Outlook</a:t>
            </a:r>
          </a:p>
        </p:txBody>
      </p:sp>
      <mc:AlternateContent xmlns:mc="http://schemas.openxmlformats.org/markup-compatibility/2006">
        <mc:Choice xmlns:a14="http://schemas.microsoft.com/office/drawing/2010/main" Requires="a14">
          <p:sp>
            <p:nvSpPr>
              <p:cNvPr id="10" name="Textfeld 9">
                <a:extLst>
                  <a:ext uri="{FF2B5EF4-FFF2-40B4-BE49-F238E27FC236}">
                    <a16:creationId xmlns:a16="http://schemas.microsoft.com/office/drawing/2014/main" id="{5C7E2EC1-97FE-D34F-AE5C-BE6498B45C9A}"/>
                  </a:ext>
                </a:extLst>
              </p:cNvPr>
              <p:cNvSpPr txBox="1"/>
              <p:nvPr/>
            </p:nvSpPr>
            <p:spPr>
              <a:xfrm>
                <a:off x="440658" y="1156138"/>
                <a:ext cx="8513379" cy="4154984"/>
              </a:xfrm>
              <a:prstGeom prst="rect">
                <a:avLst/>
              </a:prstGeom>
              <a:noFill/>
            </p:spPr>
            <p:txBody>
              <a:bodyPr wrap="square" rtlCol="0">
                <a:spAutoFit/>
              </a:bodyPr>
              <a:lstStyle/>
              <a:p>
                <a:pPr marL="285750" indent="-285750">
                  <a:buFont typeface="Wingdings" pitchFamily="2" charset="2"/>
                  <a:buChar char="§"/>
                </a:pPr>
                <a:r>
                  <a:rPr lang="en-GB" sz="2400" dirty="0"/>
                  <a:t>Include </a:t>
                </a:r>
                <a:r>
                  <a:rPr lang="en-GB" sz="2400" dirty="0" err="1"/>
                  <a:t>spanwise</a:t>
                </a:r>
                <a:r>
                  <a:rPr lang="en-GB" sz="2400" dirty="0"/>
                  <a:t> wave number </a:t>
                </a:r>
                <a14:m>
                  <m:oMath xmlns:m="http://schemas.openxmlformats.org/officeDocument/2006/math">
                    <m:r>
                      <a:rPr lang="en-GB" sz="2400" i="1" smtClean="0">
                        <a:latin typeface="Cambria Math" panose="02040503050406030204" pitchFamily="18" charset="0"/>
                        <a:ea typeface="Cambria Math" panose="02040503050406030204" pitchFamily="18" charset="0"/>
                      </a:rPr>
                      <m:t>𝛽</m:t>
                    </m:r>
                  </m:oMath>
                </a14:m>
                <a:endParaRPr lang="de-DE" sz="2400" dirty="0">
                  <a:ea typeface="Cambria Math" panose="02040503050406030204" pitchFamily="18" charset="0"/>
                </a:endParaRPr>
              </a:p>
              <a:p>
                <a:pPr marL="285750" indent="-285750">
                  <a:buFont typeface="Wingdings" pitchFamily="2" charset="2"/>
                  <a:buChar char="§"/>
                </a:pPr>
                <a:endParaRPr lang="de-DE" sz="2400" dirty="0">
                  <a:ea typeface="Cambria Math" panose="02040503050406030204" pitchFamily="18" charset="0"/>
                </a:endParaRPr>
              </a:p>
              <a:p>
                <a:pPr marL="285750" indent="-285750">
                  <a:buFont typeface="Wingdings" pitchFamily="2" charset="2"/>
                  <a:buChar char="§"/>
                </a:pPr>
                <a:r>
                  <a:rPr lang="de-DE" sz="2400" dirty="0">
                    <a:ea typeface="Cambria Math" panose="02040503050406030204" pitchFamily="18" charset="0"/>
                  </a:rPr>
                  <a:t>2D </a:t>
                </a:r>
                <a:r>
                  <a:rPr lang="de-DE" sz="2400" dirty="0">
                    <a:ea typeface="Cambria Math" panose="02040503050406030204" pitchFamily="18" charset="0"/>
                    <a:sym typeface="Wingdings" pitchFamily="2" charset="2"/>
                  </a:rPr>
                  <a:t> 3D</a:t>
                </a:r>
                <a:endParaRPr lang="de-DE" sz="2400" dirty="0">
                  <a:ea typeface="Cambria Math" panose="02040503050406030204" pitchFamily="18" charset="0"/>
                </a:endParaRPr>
              </a:p>
              <a:p>
                <a:pPr marL="285750" indent="-285750">
                  <a:buFont typeface="Wingdings" pitchFamily="2" charset="2"/>
                  <a:buChar char="§"/>
                </a:pPr>
                <a:endParaRPr lang="de-DE" sz="2400" dirty="0">
                  <a:ea typeface="Cambria Math" panose="02040503050406030204" pitchFamily="18" charset="0"/>
                </a:endParaRPr>
              </a:p>
              <a:p>
                <a:pPr marL="285750" indent="-285750">
                  <a:buFont typeface="Wingdings" pitchFamily="2" charset="2"/>
                  <a:buChar char="§"/>
                </a:pPr>
                <a:r>
                  <a:rPr lang="de-DE" sz="2400" dirty="0">
                    <a:ea typeface="Cambria Math" panose="02040503050406030204" pitchFamily="18" charset="0"/>
                  </a:rPr>
                  <a:t>Optimal initial </a:t>
                </a:r>
                <a:r>
                  <a:rPr lang="de-DE" sz="2400" dirty="0" err="1">
                    <a:ea typeface="Cambria Math" panose="02040503050406030204" pitchFamily="18" charset="0"/>
                  </a:rPr>
                  <a:t>conditions</a:t>
                </a:r>
                <a:endParaRPr lang="de-DE" sz="2400" dirty="0">
                  <a:ea typeface="Cambria Math" panose="02040503050406030204" pitchFamily="18" charset="0"/>
                </a:endParaRPr>
              </a:p>
              <a:p>
                <a:pPr marL="285750" indent="-285750">
                  <a:buFont typeface="Wingdings" pitchFamily="2" charset="2"/>
                  <a:buChar char="§"/>
                </a:pPr>
                <a:endParaRPr lang="de-DE" sz="2400" dirty="0">
                  <a:ea typeface="Cambria Math" panose="02040503050406030204" pitchFamily="18" charset="0"/>
                </a:endParaRPr>
              </a:p>
              <a:p>
                <a:pPr marL="285750" indent="-285750">
                  <a:buFont typeface="Wingdings" pitchFamily="2" charset="2"/>
                  <a:buChar char="§"/>
                </a:pPr>
                <a:r>
                  <a:rPr lang="de-DE" sz="2400" dirty="0">
                    <a:ea typeface="Cambria Math" panose="02040503050406030204" pitchFamily="18" charset="0"/>
                  </a:rPr>
                  <a:t>Non-Uniform Grid &amp; Optimal </a:t>
                </a:r>
                <a:r>
                  <a:rPr lang="de-DE" sz="2400" dirty="0" err="1">
                    <a:ea typeface="Cambria Math" panose="02040503050406030204" pitchFamily="18" charset="0"/>
                  </a:rPr>
                  <a:t>stretching</a:t>
                </a:r>
                <a:r>
                  <a:rPr lang="de-DE" sz="2400" dirty="0">
                    <a:ea typeface="Cambria Math" panose="02040503050406030204" pitchFamily="18" charset="0"/>
                  </a:rPr>
                  <a:t> </a:t>
                </a:r>
                <a:r>
                  <a:rPr lang="de-DE" sz="2400" dirty="0" err="1">
                    <a:ea typeface="Cambria Math" panose="02040503050406030204" pitchFamily="18" charset="0"/>
                  </a:rPr>
                  <a:t>factor</a:t>
                </a:r>
                <a:r>
                  <a:rPr lang="de-DE" sz="2400" dirty="0">
                    <a:ea typeface="Cambria Math" panose="02040503050406030204" pitchFamily="18" charset="0"/>
                  </a:rPr>
                  <a:t> (</a:t>
                </a:r>
                <a:r>
                  <a:rPr lang="de-DE" sz="2400" dirty="0" err="1">
                    <a:ea typeface="Cambria Math" panose="02040503050406030204" pitchFamily="18" charset="0"/>
                  </a:rPr>
                  <a:t>Asai</a:t>
                </a:r>
                <a:r>
                  <a:rPr lang="de-DE" sz="2400" dirty="0">
                    <a:ea typeface="Cambria Math" panose="02040503050406030204" pitchFamily="18" charset="0"/>
                  </a:rPr>
                  <a:t> &amp; </a:t>
                </a:r>
                <a:r>
                  <a:rPr lang="de-DE" sz="2400" dirty="0" err="1">
                    <a:ea typeface="Cambria Math" panose="02040503050406030204" pitchFamily="18" charset="0"/>
                  </a:rPr>
                  <a:t>Nakasuji</a:t>
                </a:r>
                <a:r>
                  <a:rPr lang="de-DE" sz="2400" dirty="0">
                    <a:ea typeface="Cambria Math" panose="02040503050406030204" pitchFamily="18" charset="0"/>
                  </a:rPr>
                  <a:t>)</a:t>
                </a:r>
                <a:endParaRPr lang="en-GB" sz="2400" dirty="0">
                  <a:ea typeface="Cambria Math" panose="02040503050406030204" pitchFamily="18" charset="0"/>
                </a:endParaRPr>
              </a:p>
              <a:p>
                <a:pPr marL="285750" indent="-285750">
                  <a:buFont typeface="Wingdings" pitchFamily="2" charset="2"/>
                  <a:buChar char="§"/>
                </a:pPr>
                <a:endParaRPr lang="en-GB" sz="2400" dirty="0">
                  <a:ea typeface="Cambria Math" panose="02040503050406030204" pitchFamily="18" charset="0"/>
                  <a:sym typeface="Wingdings" pitchFamily="2" charset="2"/>
                </a:endParaRPr>
              </a:p>
              <a:p>
                <a:pPr marL="285750" indent="-285750">
                  <a:buFont typeface="Wingdings" pitchFamily="2" charset="2"/>
                  <a:buChar char="§"/>
                </a:pPr>
                <a:r>
                  <a:rPr lang="en-GB" sz="2400" dirty="0">
                    <a:ea typeface="Cambria Math" panose="02040503050406030204" pitchFamily="18" charset="0"/>
                    <a:sym typeface="Wingdings" pitchFamily="2" charset="2"/>
                  </a:rPr>
                  <a:t>Transient Growth</a:t>
                </a:r>
                <a:endParaRPr lang="en-GB" sz="2400" dirty="0">
                  <a:sym typeface="Wingdings" pitchFamily="2" charset="2"/>
                </a:endParaRPr>
              </a:p>
              <a:p>
                <a:pPr marL="285750" indent="-285750">
                  <a:buFont typeface="Wingdings" pitchFamily="2" charset="2"/>
                  <a:buChar char="§"/>
                </a:pPr>
                <a:endParaRPr lang="en-GB" sz="2400" dirty="0">
                  <a:sym typeface="Wingdings" pitchFamily="2" charset="2"/>
                </a:endParaRPr>
              </a:p>
              <a:p>
                <a:pPr marL="285750" indent="-285750">
                  <a:buFont typeface="Wingdings" pitchFamily="2" charset="2"/>
                  <a:buChar char="§"/>
                </a:pPr>
                <a:endParaRPr lang="en-GB" sz="2400" dirty="0">
                  <a:sym typeface="Wingdings" pitchFamily="2" charset="2"/>
                </a:endParaRPr>
              </a:p>
            </p:txBody>
          </p:sp>
        </mc:Choice>
        <mc:Fallback>
          <p:sp>
            <p:nvSpPr>
              <p:cNvPr id="10" name="Textfeld 9">
                <a:extLst>
                  <a:ext uri="{FF2B5EF4-FFF2-40B4-BE49-F238E27FC236}">
                    <a16:creationId xmlns:a16="http://schemas.microsoft.com/office/drawing/2014/main" id="{5C7E2EC1-97FE-D34F-AE5C-BE6498B45C9A}"/>
                  </a:ext>
                </a:extLst>
              </p:cNvPr>
              <p:cNvSpPr txBox="1">
                <a:spLocks noRot="1" noChangeAspect="1" noMove="1" noResize="1" noEditPoints="1" noAdjustHandles="1" noChangeArrowheads="1" noChangeShapeType="1" noTextEdit="1"/>
              </p:cNvSpPr>
              <p:nvPr/>
            </p:nvSpPr>
            <p:spPr>
              <a:xfrm>
                <a:off x="440658" y="1156138"/>
                <a:ext cx="8513379" cy="4154984"/>
              </a:xfrm>
              <a:prstGeom prst="rect">
                <a:avLst/>
              </a:prstGeom>
              <a:blipFill>
                <a:blip r:embed="rId3"/>
                <a:stretch>
                  <a:fillRect l="-894" t="-610"/>
                </a:stretch>
              </a:blipFill>
            </p:spPr>
            <p:txBody>
              <a:bodyPr/>
              <a:lstStyle/>
              <a:p>
                <a:r>
                  <a:rPr lang="en-GB">
                    <a:noFill/>
                  </a:rPr>
                  <a:t> </a:t>
                </a:r>
              </a:p>
            </p:txBody>
          </p:sp>
        </mc:Fallback>
      </mc:AlternateContent>
    </p:spTree>
    <p:extLst>
      <p:ext uri="{BB962C8B-B14F-4D97-AF65-F5344CB8AC3E}">
        <p14:creationId xmlns:p14="http://schemas.microsoft.com/office/powerpoint/2010/main" val="2301109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E50C836-15AE-454F-9895-6C0D13D50EF8}"/>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EEA5DD36-61B7-1F40-8BD3-C0D3A883C751}"/>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9B2007E-BC0A-ED4C-8CA1-2BA4DF760F1D}"/>
              </a:ext>
            </a:extLst>
          </p:cNvPr>
          <p:cNvSpPr>
            <a:spLocks noGrp="1"/>
          </p:cNvSpPr>
          <p:nvPr>
            <p:ph type="sldNum" sz="quarter" idx="12"/>
          </p:nvPr>
        </p:nvSpPr>
        <p:spPr/>
        <p:txBody>
          <a:bodyPr/>
          <a:lstStyle/>
          <a:p>
            <a:fld id="{CD64B24C-07B1-394B-A9FD-233FCBE15C93}" type="slidenum">
              <a:rPr lang="en-GB" smtClean="0"/>
              <a:t>23</a:t>
            </a:fld>
            <a:endParaRPr lang="en-GB"/>
          </a:p>
        </p:txBody>
      </p:sp>
      <p:sp>
        <p:nvSpPr>
          <p:cNvPr id="7" name="Rechteck 6">
            <a:extLst>
              <a:ext uri="{FF2B5EF4-FFF2-40B4-BE49-F238E27FC236}">
                <a16:creationId xmlns:a16="http://schemas.microsoft.com/office/drawing/2014/main" id="{4F318D5D-B3E3-CA43-BBFB-7BBF4E6A4019}"/>
              </a:ext>
            </a:extLst>
          </p:cNvPr>
          <p:cNvSpPr/>
          <p:nvPr/>
        </p:nvSpPr>
        <p:spPr>
          <a:xfrm>
            <a:off x="440658" y="448582"/>
            <a:ext cx="2393604"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References</a:t>
            </a:r>
            <a:endParaRPr lang="de-DE" sz="3200" b="1" u="sng" dirty="0">
              <a:effectLst/>
              <a:latin typeface="Arial" panose="020B0604020202020204" pitchFamily="34" charset="0"/>
              <a:cs typeface="Arial" panose="020B0604020202020204" pitchFamily="34" charset="0"/>
            </a:endParaRPr>
          </a:p>
        </p:txBody>
      </p:sp>
      <p:sp>
        <p:nvSpPr>
          <p:cNvPr id="8" name="Rechteck 7">
            <a:extLst>
              <a:ext uri="{FF2B5EF4-FFF2-40B4-BE49-F238E27FC236}">
                <a16:creationId xmlns:a16="http://schemas.microsoft.com/office/drawing/2014/main" id="{21A81A19-6148-A74E-B975-DE244C10C252}"/>
              </a:ext>
            </a:extLst>
          </p:cNvPr>
          <p:cNvSpPr/>
          <p:nvPr/>
        </p:nvSpPr>
        <p:spPr>
          <a:xfrm>
            <a:off x="411755" y="1033357"/>
            <a:ext cx="11622590" cy="923330"/>
          </a:xfrm>
          <a:prstGeom prst="rect">
            <a:avLst/>
          </a:prstGeom>
        </p:spPr>
        <p:txBody>
          <a:bodyPr wrap="square">
            <a:spAutoFit/>
          </a:bodyPr>
          <a:lstStyle/>
          <a:p>
            <a:pPr marL="285750" indent="-285750">
              <a:buFont typeface="Arial" panose="020B0604020202020204" pitchFamily="34" charset="0"/>
              <a:buChar char="•"/>
            </a:pPr>
            <a:r>
              <a:rPr lang="en-GB" dirty="0"/>
              <a:t>NASA Video: </a:t>
            </a:r>
            <a:r>
              <a:rPr lang="en-GB" dirty="0">
                <a:hlinkClick r:id="rId2"/>
              </a:rPr>
              <a:t>https://www.youtube.com/watch?v=-D5N_OnZ_Tg</a:t>
            </a:r>
            <a:endParaRPr lang="en-GB" dirty="0"/>
          </a:p>
          <a:p>
            <a:pPr marL="285750" indent="-285750">
              <a:buFont typeface="Arial" panose="020B0604020202020204" pitchFamily="34" charset="0"/>
              <a:buChar char="•"/>
            </a:pPr>
            <a:endParaRPr lang="en-GB" dirty="0"/>
          </a:p>
          <a:p>
            <a:endParaRPr lang="en-GB" dirty="0"/>
          </a:p>
        </p:txBody>
      </p:sp>
      <p:sp>
        <p:nvSpPr>
          <p:cNvPr id="9" name="Rechteck 8">
            <a:extLst>
              <a:ext uri="{FF2B5EF4-FFF2-40B4-BE49-F238E27FC236}">
                <a16:creationId xmlns:a16="http://schemas.microsoft.com/office/drawing/2014/main" id="{1422BA51-532C-BE44-8382-92556EA8F80C}"/>
              </a:ext>
            </a:extLst>
          </p:cNvPr>
          <p:cNvSpPr/>
          <p:nvPr/>
        </p:nvSpPr>
        <p:spPr>
          <a:xfrm>
            <a:off x="469561" y="4230082"/>
            <a:ext cx="2712602"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Source Code</a:t>
            </a:r>
            <a:endParaRPr lang="de-DE" sz="3200" b="1" u="sng" dirty="0">
              <a:effectLst/>
              <a:latin typeface="Arial" panose="020B0604020202020204" pitchFamily="34" charset="0"/>
              <a:cs typeface="Arial" panose="020B0604020202020204" pitchFamily="34" charset="0"/>
            </a:endParaRPr>
          </a:p>
        </p:txBody>
      </p:sp>
      <p:sp>
        <p:nvSpPr>
          <p:cNvPr id="10" name="Rechteck 9">
            <a:extLst>
              <a:ext uri="{FF2B5EF4-FFF2-40B4-BE49-F238E27FC236}">
                <a16:creationId xmlns:a16="http://schemas.microsoft.com/office/drawing/2014/main" id="{37F93777-DD72-D24A-8442-A1C13DADDB5C}"/>
              </a:ext>
            </a:extLst>
          </p:cNvPr>
          <p:cNvSpPr/>
          <p:nvPr/>
        </p:nvSpPr>
        <p:spPr>
          <a:xfrm>
            <a:off x="440658" y="4814857"/>
            <a:ext cx="11622590" cy="923330"/>
          </a:xfrm>
          <a:prstGeom prst="rect">
            <a:avLst/>
          </a:prstGeom>
        </p:spPr>
        <p:txBody>
          <a:bodyPr wrap="square">
            <a:spAutoFit/>
          </a:bodyPr>
          <a:lstStyle/>
          <a:p>
            <a:pPr marL="285750" indent="-285750">
              <a:buFont typeface="Arial" panose="020B0604020202020204" pitchFamily="34" charset="0"/>
              <a:buChar char="•"/>
            </a:pPr>
            <a:r>
              <a:rPr lang="en-GB" dirty="0"/>
              <a:t>Code and Documentation available at GitHub: </a:t>
            </a:r>
            <a:r>
              <a:rPr lang="en-GB" dirty="0">
                <a:hlinkClick r:id="rId3"/>
              </a:rPr>
              <a:t>https://github.com/jousefm/</a:t>
            </a:r>
            <a:endParaRPr lang="en-GB" dirty="0"/>
          </a:p>
          <a:p>
            <a:endParaRPr lang="en-GB" dirty="0"/>
          </a:p>
          <a:p>
            <a:endParaRPr lang="en-GB" dirty="0"/>
          </a:p>
        </p:txBody>
      </p:sp>
    </p:spTree>
    <p:extLst>
      <p:ext uri="{BB962C8B-B14F-4D97-AF65-F5344CB8AC3E}">
        <p14:creationId xmlns:p14="http://schemas.microsoft.com/office/powerpoint/2010/main" val="2901673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24</a:t>
            </a:fld>
            <a:endParaRPr lang="en-GB"/>
          </a:p>
        </p:txBody>
      </p:sp>
      <p:sp>
        <p:nvSpPr>
          <p:cNvPr id="9" name="Textfeld 8">
            <a:extLst>
              <a:ext uri="{FF2B5EF4-FFF2-40B4-BE49-F238E27FC236}">
                <a16:creationId xmlns:a16="http://schemas.microsoft.com/office/drawing/2014/main" id="{09040D45-375F-BF49-9BC9-0EE817631696}"/>
              </a:ext>
            </a:extLst>
          </p:cNvPr>
          <p:cNvSpPr txBox="1"/>
          <p:nvPr/>
        </p:nvSpPr>
        <p:spPr>
          <a:xfrm>
            <a:off x="4787074" y="2575033"/>
            <a:ext cx="2617852" cy="707886"/>
          </a:xfrm>
          <a:prstGeom prst="rect">
            <a:avLst/>
          </a:prstGeom>
          <a:noFill/>
        </p:spPr>
        <p:txBody>
          <a:bodyPr wrap="square" rtlCol="0">
            <a:spAutoFit/>
          </a:bodyPr>
          <a:lstStyle/>
          <a:p>
            <a:r>
              <a:rPr lang="en-GB" sz="4000" dirty="0">
                <a:sym typeface="Wingdings" pitchFamily="2" charset="2"/>
              </a:rPr>
              <a:t>Questions?</a:t>
            </a:r>
          </a:p>
        </p:txBody>
      </p:sp>
    </p:spTree>
    <p:extLst>
      <p:ext uri="{BB962C8B-B14F-4D97-AF65-F5344CB8AC3E}">
        <p14:creationId xmlns:p14="http://schemas.microsoft.com/office/powerpoint/2010/main" val="2045580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FA0D3742-17A4-C44D-901D-4FB0E87EB738}"/>
              </a:ext>
            </a:extLst>
          </p:cNvPr>
          <p:cNvSpPr>
            <a:spLocks noGrp="1"/>
          </p:cNvSpPr>
          <p:nvPr>
            <p:ph type="dt" sz="half" idx="10"/>
          </p:nvPr>
        </p:nvSpPr>
        <p:spPr/>
        <p:txBody>
          <a:bodyPr/>
          <a:lstStyle/>
          <a:p>
            <a:fld id="{EFE04A1B-E0EE-0D47-8976-F2F4378FCC10}" type="datetime1">
              <a:rPr lang="de-DE" smtClean="0"/>
              <a:t>17.07.18</a:t>
            </a:fld>
            <a:endParaRPr lang="en-GB"/>
          </a:p>
        </p:txBody>
      </p:sp>
      <p:sp>
        <p:nvSpPr>
          <p:cNvPr id="5" name="Fußzeilenplatzhalter 4">
            <a:extLst>
              <a:ext uri="{FF2B5EF4-FFF2-40B4-BE49-F238E27FC236}">
                <a16:creationId xmlns:a16="http://schemas.microsoft.com/office/drawing/2014/main" id="{D79D2209-B73B-0248-8FB7-933384B18267}"/>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631EE110-9667-E346-B323-1D7516215A9C}"/>
              </a:ext>
            </a:extLst>
          </p:cNvPr>
          <p:cNvSpPr>
            <a:spLocks noGrp="1"/>
          </p:cNvSpPr>
          <p:nvPr>
            <p:ph type="sldNum" sz="quarter" idx="12"/>
          </p:nvPr>
        </p:nvSpPr>
        <p:spPr/>
        <p:txBody>
          <a:bodyPr/>
          <a:lstStyle/>
          <a:p>
            <a:fld id="{CD64B24C-07B1-394B-A9FD-233FCBE15C93}" type="slidenum">
              <a:rPr lang="en-GB" smtClean="0"/>
              <a:t>3</a:t>
            </a:fld>
            <a:endParaRPr lang="en-GB"/>
          </a:p>
        </p:txBody>
      </p:sp>
      <p:sp>
        <p:nvSpPr>
          <p:cNvPr id="7" name="Rechteck 6">
            <a:extLst>
              <a:ext uri="{FF2B5EF4-FFF2-40B4-BE49-F238E27FC236}">
                <a16:creationId xmlns:a16="http://schemas.microsoft.com/office/drawing/2014/main" id="{03020F7A-5024-6348-B371-572CEE71F343}"/>
              </a:ext>
            </a:extLst>
          </p:cNvPr>
          <p:cNvSpPr/>
          <p:nvPr/>
        </p:nvSpPr>
        <p:spPr>
          <a:xfrm>
            <a:off x="440658" y="448582"/>
            <a:ext cx="2231701"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Motivation</a:t>
            </a:r>
            <a:endParaRPr lang="de-DE" sz="3200" b="1" u="sng" dirty="0">
              <a:effectLst/>
              <a:latin typeface="Arial" panose="020B0604020202020204" pitchFamily="34" charset="0"/>
              <a:cs typeface="Arial" panose="020B0604020202020204" pitchFamily="34" charset="0"/>
            </a:endParaRPr>
          </a:p>
        </p:txBody>
      </p:sp>
      <p:sp>
        <p:nvSpPr>
          <p:cNvPr id="2" name="Textfeld 1">
            <a:extLst>
              <a:ext uri="{FF2B5EF4-FFF2-40B4-BE49-F238E27FC236}">
                <a16:creationId xmlns:a16="http://schemas.microsoft.com/office/drawing/2014/main" id="{863DAD1E-D265-E84A-811D-25B4688A441E}"/>
              </a:ext>
            </a:extLst>
          </p:cNvPr>
          <p:cNvSpPr txBox="1"/>
          <p:nvPr/>
        </p:nvSpPr>
        <p:spPr>
          <a:xfrm>
            <a:off x="440658" y="1156138"/>
            <a:ext cx="8513379" cy="4154984"/>
          </a:xfrm>
          <a:prstGeom prst="rect">
            <a:avLst/>
          </a:prstGeom>
          <a:noFill/>
        </p:spPr>
        <p:txBody>
          <a:bodyPr wrap="square" rtlCol="0">
            <a:spAutoFit/>
          </a:bodyPr>
          <a:lstStyle/>
          <a:p>
            <a:pPr marL="285750" indent="-285750">
              <a:buFont typeface="Wingdings" pitchFamily="2" charset="2"/>
              <a:buChar char="§"/>
            </a:pPr>
            <a:r>
              <a:rPr lang="en-GB" sz="2400" dirty="0"/>
              <a:t>OS Equations govern the stability of shear and related flows</a:t>
            </a:r>
          </a:p>
          <a:p>
            <a:pPr marL="285750" indent="-285750">
              <a:buFont typeface="Wingdings" pitchFamily="2" charset="2"/>
              <a:buChar char="§"/>
            </a:pPr>
            <a:endParaRPr lang="en-GB" sz="2400" dirty="0"/>
          </a:p>
          <a:p>
            <a:pPr marL="285750" indent="-285750">
              <a:buFont typeface="Wingdings" pitchFamily="2" charset="2"/>
              <a:buChar char="§"/>
            </a:pPr>
            <a:r>
              <a:rPr lang="en-GB" sz="2400" dirty="0"/>
              <a:t>Climate Modelling:</a:t>
            </a:r>
          </a:p>
          <a:p>
            <a:pPr marL="742950" lvl="1" indent="-285750">
              <a:buFont typeface="Wingdings" pitchFamily="2" charset="2"/>
              <a:buChar char="§"/>
            </a:pPr>
            <a:endParaRPr lang="en-GB" sz="2400" dirty="0"/>
          </a:p>
          <a:p>
            <a:pPr marL="742950" lvl="1" indent="-285750">
              <a:buFont typeface="Wingdings" pitchFamily="2" charset="2"/>
              <a:buChar char="§"/>
            </a:pPr>
            <a:r>
              <a:rPr lang="en-GB" sz="2400" dirty="0"/>
              <a:t>Mid-latitude cyclone </a:t>
            </a:r>
            <a:r>
              <a:rPr lang="en-GB" sz="2400" dirty="0">
                <a:sym typeface="Wingdings" pitchFamily="2" charset="2"/>
              </a:rPr>
              <a:t> high and low pressure regions </a:t>
            </a:r>
          </a:p>
          <a:p>
            <a:pPr marL="742950" lvl="1" indent="-285750">
              <a:buFont typeface="Wingdings" pitchFamily="2" charset="2"/>
              <a:buChar char="§"/>
            </a:pPr>
            <a:endParaRPr lang="en-GB" sz="2400" dirty="0">
              <a:sym typeface="Wingdings" pitchFamily="2" charset="2"/>
            </a:endParaRPr>
          </a:p>
          <a:p>
            <a:pPr marL="285750" indent="-285750">
              <a:buFont typeface="Wingdings" pitchFamily="2" charset="2"/>
              <a:buChar char="§"/>
            </a:pPr>
            <a:r>
              <a:rPr lang="en-GB" sz="2400" dirty="0">
                <a:sym typeface="Wingdings" pitchFamily="2" charset="2"/>
              </a:rPr>
              <a:t>Shear Flows in electrohydrodynamic (EHD) </a:t>
            </a:r>
          </a:p>
          <a:p>
            <a:pPr marL="742950" lvl="1" indent="-285750">
              <a:buFont typeface="Wingdings" pitchFamily="2" charset="2"/>
              <a:buChar char="§"/>
            </a:pPr>
            <a:endParaRPr lang="en-GB" sz="2400" dirty="0">
              <a:sym typeface="Wingdings" pitchFamily="2" charset="2"/>
            </a:endParaRPr>
          </a:p>
          <a:p>
            <a:pPr marL="742950" lvl="1" indent="-285750">
              <a:buFont typeface="Wingdings" pitchFamily="2" charset="2"/>
              <a:buChar char="§"/>
            </a:pPr>
            <a:r>
              <a:rPr lang="en-GB" sz="2400" dirty="0">
                <a:sym typeface="Wingdings" pitchFamily="2" charset="2"/>
              </a:rPr>
              <a:t>Clutch development or high voltage generators</a:t>
            </a:r>
          </a:p>
          <a:p>
            <a:pPr marL="742950" lvl="1" indent="-285750">
              <a:buFont typeface="Wingdings" pitchFamily="2" charset="2"/>
              <a:buChar char="§"/>
            </a:pPr>
            <a:endParaRPr lang="en-GB" sz="2400" dirty="0">
              <a:sym typeface="Wingdings" pitchFamily="2" charset="2"/>
            </a:endParaRPr>
          </a:p>
          <a:p>
            <a:pPr marL="285750" indent="-285750">
              <a:buFont typeface="Wingdings" pitchFamily="2" charset="2"/>
              <a:buChar char="§"/>
            </a:pPr>
            <a:r>
              <a:rPr lang="en-GB" sz="2400" dirty="0">
                <a:sym typeface="Wingdings" pitchFamily="2" charset="2"/>
              </a:rPr>
              <a:t>Flow over an </a:t>
            </a:r>
            <a:r>
              <a:rPr lang="en-GB" sz="2400" dirty="0" err="1">
                <a:sym typeface="Wingdings" pitchFamily="2" charset="2"/>
              </a:rPr>
              <a:t>airfoil</a:t>
            </a:r>
            <a:r>
              <a:rPr lang="en-GB" sz="2400" dirty="0">
                <a:sym typeface="Wingdings" pitchFamily="2" charset="2"/>
              </a:rPr>
              <a:t> covered in de-icer</a:t>
            </a:r>
          </a:p>
        </p:txBody>
      </p:sp>
    </p:spTree>
    <p:extLst>
      <p:ext uri="{BB962C8B-B14F-4D97-AF65-F5344CB8AC3E}">
        <p14:creationId xmlns:p14="http://schemas.microsoft.com/office/powerpoint/2010/main" val="398417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FA0D3742-17A4-C44D-901D-4FB0E87EB738}"/>
              </a:ext>
            </a:extLst>
          </p:cNvPr>
          <p:cNvSpPr>
            <a:spLocks noGrp="1"/>
          </p:cNvSpPr>
          <p:nvPr>
            <p:ph type="dt" sz="half" idx="10"/>
          </p:nvPr>
        </p:nvSpPr>
        <p:spPr/>
        <p:txBody>
          <a:bodyPr/>
          <a:lstStyle/>
          <a:p>
            <a:fld id="{EFE04A1B-E0EE-0D47-8976-F2F4378FCC10}" type="datetime1">
              <a:rPr lang="de-DE" smtClean="0"/>
              <a:t>17.07.18</a:t>
            </a:fld>
            <a:endParaRPr lang="en-GB"/>
          </a:p>
        </p:txBody>
      </p:sp>
      <p:sp>
        <p:nvSpPr>
          <p:cNvPr id="5" name="Fußzeilenplatzhalter 4">
            <a:extLst>
              <a:ext uri="{FF2B5EF4-FFF2-40B4-BE49-F238E27FC236}">
                <a16:creationId xmlns:a16="http://schemas.microsoft.com/office/drawing/2014/main" id="{D79D2209-B73B-0248-8FB7-933384B18267}"/>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631EE110-9667-E346-B323-1D7516215A9C}"/>
              </a:ext>
            </a:extLst>
          </p:cNvPr>
          <p:cNvSpPr>
            <a:spLocks noGrp="1"/>
          </p:cNvSpPr>
          <p:nvPr>
            <p:ph type="sldNum" sz="quarter" idx="12"/>
          </p:nvPr>
        </p:nvSpPr>
        <p:spPr/>
        <p:txBody>
          <a:bodyPr/>
          <a:lstStyle/>
          <a:p>
            <a:fld id="{CD64B24C-07B1-394B-A9FD-233FCBE15C93}" type="slidenum">
              <a:rPr lang="en-GB" smtClean="0"/>
              <a:t>4</a:t>
            </a:fld>
            <a:endParaRPr lang="en-GB"/>
          </a:p>
        </p:txBody>
      </p:sp>
      <p:sp>
        <p:nvSpPr>
          <p:cNvPr id="7" name="Rechteck 6">
            <a:extLst>
              <a:ext uri="{FF2B5EF4-FFF2-40B4-BE49-F238E27FC236}">
                <a16:creationId xmlns:a16="http://schemas.microsoft.com/office/drawing/2014/main" id="{03020F7A-5024-6348-B371-572CEE71F343}"/>
              </a:ext>
            </a:extLst>
          </p:cNvPr>
          <p:cNvSpPr/>
          <p:nvPr/>
        </p:nvSpPr>
        <p:spPr>
          <a:xfrm>
            <a:off x="440658" y="448582"/>
            <a:ext cx="2231701"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Motivation</a:t>
            </a:r>
            <a:endParaRPr lang="de-DE" sz="3200" b="1" u="sng" dirty="0">
              <a:effectLst/>
              <a:latin typeface="Arial" panose="020B0604020202020204" pitchFamily="34" charset="0"/>
              <a:cs typeface="Arial" panose="020B0604020202020204" pitchFamily="34" charset="0"/>
            </a:endParaRPr>
          </a:p>
        </p:txBody>
      </p:sp>
      <p:sp>
        <p:nvSpPr>
          <p:cNvPr id="8" name="Textfeld 7">
            <a:extLst>
              <a:ext uri="{FF2B5EF4-FFF2-40B4-BE49-F238E27FC236}">
                <a16:creationId xmlns:a16="http://schemas.microsoft.com/office/drawing/2014/main" id="{6776E62A-0527-D64D-BA76-599EDAE47109}"/>
              </a:ext>
            </a:extLst>
          </p:cNvPr>
          <p:cNvSpPr txBox="1"/>
          <p:nvPr/>
        </p:nvSpPr>
        <p:spPr>
          <a:xfrm>
            <a:off x="1839310" y="1340363"/>
            <a:ext cx="8513379" cy="1569660"/>
          </a:xfrm>
          <a:prstGeom prst="rect">
            <a:avLst/>
          </a:prstGeom>
          <a:noFill/>
        </p:spPr>
        <p:txBody>
          <a:bodyPr wrap="square" rtlCol="0">
            <a:spAutoFit/>
          </a:bodyPr>
          <a:lstStyle/>
          <a:p>
            <a:r>
              <a:rPr lang="en-GB" sz="2400" dirty="0">
                <a:sym typeface="Wingdings" pitchFamily="2" charset="2"/>
              </a:rPr>
              <a:t>“Linear growth mechanisms are the only responsible for disturbance growth in shear flows, where nonlinear terms redistribute energy and give zero net contribution when integrated over the whole control domain” – T. </a:t>
            </a:r>
            <a:r>
              <a:rPr lang="en-GB" sz="2400" dirty="0" err="1">
                <a:sym typeface="Wingdings" pitchFamily="2" charset="2"/>
              </a:rPr>
              <a:t>Ellingsen</a:t>
            </a:r>
            <a:r>
              <a:rPr lang="en-GB" sz="2400" dirty="0">
                <a:sym typeface="Wingdings" pitchFamily="2" charset="2"/>
              </a:rPr>
              <a:t>, </a:t>
            </a:r>
            <a:r>
              <a:rPr lang="en-GB" sz="2400" dirty="0" err="1">
                <a:sym typeface="Wingdings" pitchFamily="2" charset="2"/>
              </a:rPr>
              <a:t>E.Palm</a:t>
            </a:r>
            <a:endParaRPr lang="en-GB" sz="2400" dirty="0">
              <a:sym typeface="Wingdings" pitchFamily="2" charset="2"/>
            </a:endParaRPr>
          </a:p>
        </p:txBody>
      </p:sp>
    </p:spTree>
    <p:extLst>
      <p:ext uri="{BB962C8B-B14F-4D97-AF65-F5344CB8AC3E}">
        <p14:creationId xmlns:p14="http://schemas.microsoft.com/office/powerpoint/2010/main" val="1056738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FA0D3742-17A4-C44D-901D-4FB0E87EB738}"/>
              </a:ext>
            </a:extLst>
          </p:cNvPr>
          <p:cNvSpPr>
            <a:spLocks noGrp="1"/>
          </p:cNvSpPr>
          <p:nvPr>
            <p:ph type="dt" sz="half" idx="10"/>
          </p:nvPr>
        </p:nvSpPr>
        <p:spPr/>
        <p:txBody>
          <a:bodyPr/>
          <a:lstStyle/>
          <a:p>
            <a:fld id="{EFE04A1B-E0EE-0D47-8976-F2F4378FCC10}" type="datetime1">
              <a:rPr lang="de-DE" smtClean="0"/>
              <a:t>17.07.18</a:t>
            </a:fld>
            <a:endParaRPr lang="en-GB"/>
          </a:p>
        </p:txBody>
      </p:sp>
      <p:sp>
        <p:nvSpPr>
          <p:cNvPr id="5" name="Fußzeilenplatzhalter 4">
            <a:extLst>
              <a:ext uri="{FF2B5EF4-FFF2-40B4-BE49-F238E27FC236}">
                <a16:creationId xmlns:a16="http://schemas.microsoft.com/office/drawing/2014/main" id="{D79D2209-B73B-0248-8FB7-933384B18267}"/>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631EE110-9667-E346-B323-1D7516215A9C}"/>
              </a:ext>
            </a:extLst>
          </p:cNvPr>
          <p:cNvSpPr>
            <a:spLocks noGrp="1"/>
          </p:cNvSpPr>
          <p:nvPr>
            <p:ph type="sldNum" sz="quarter" idx="12"/>
          </p:nvPr>
        </p:nvSpPr>
        <p:spPr/>
        <p:txBody>
          <a:bodyPr/>
          <a:lstStyle/>
          <a:p>
            <a:fld id="{CD64B24C-07B1-394B-A9FD-233FCBE15C93}" type="slidenum">
              <a:rPr lang="en-GB" smtClean="0"/>
              <a:t>5</a:t>
            </a:fld>
            <a:endParaRPr lang="en-GB"/>
          </a:p>
        </p:txBody>
      </p:sp>
      <p:sp>
        <p:nvSpPr>
          <p:cNvPr id="7" name="Rechteck 6">
            <a:extLst>
              <a:ext uri="{FF2B5EF4-FFF2-40B4-BE49-F238E27FC236}">
                <a16:creationId xmlns:a16="http://schemas.microsoft.com/office/drawing/2014/main" id="{03020F7A-5024-6348-B371-572CEE71F343}"/>
              </a:ext>
            </a:extLst>
          </p:cNvPr>
          <p:cNvSpPr/>
          <p:nvPr/>
        </p:nvSpPr>
        <p:spPr>
          <a:xfrm>
            <a:off x="440658" y="448582"/>
            <a:ext cx="6809878" cy="1077218"/>
          </a:xfrm>
          <a:prstGeom prst="rect">
            <a:avLst/>
          </a:prstGeom>
        </p:spPr>
        <p:txBody>
          <a:bodyPr wrap="none">
            <a:spAutoFit/>
          </a:bodyPr>
          <a:lstStyle/>
          <a:p>
            <a:r>
              <a:rPr lang="de-DE" sz="3200" b="1" u="sng" dirty="0" err="1">
                <a:latin typeface="Arial" panose="020B0604020202020204" pitchFamily="34" charset="0"/>
                <a:cs typeface="Arial" panose="020B0604020202020204" pitchFamily="34" charset="0"/>
              </a:rPr>
              <a:t>History</a:t>
            </a:r>
            <a:r>
              <a:rPr lang="de-DE" sz="3200" b="1" u="sng" dirty="0">
                <a:latin typeface="Arial" panose="020B0604020202020204" pitchFamily="34" charset="0"/>
                <a:cs typeface="Arial" panose="020B0604020202020204" pitchFamily="34" charset="0"/>
              </a:rPr>
              <a:t> &amp; </a:t>
            </a:r>
            <a:r>
              <a:rPr lang="de-DE" sz="3200" b="1" u="sng" dirty="0" err="1">
                <a:latin typeface="Arial" panose="020B0604020202020204" pitchFamily="34" charset="0"/>
                <a:cs typeface="Arial" panose="020B0604020202020204" pitchFamily="34" charset="0"/>
              </a:rPr>
              <a:t>Theoretical</a:t>
            </a:r>
            <a:r>
              <a:rPr lang="de-DE" sz="3200" b="1" u="sng" dirty="0">
                <a:latin typeface="Arial" panose="020B0604020202020204" pitchFamily="34" charset="0"/>
                <a:cs typeface="Arial" panose="020B0604020202020204" pitchFamily="34" charset="0"/>
              </a:rPr>
              <a:t> Background</a:t>
            </a:r>
          </a:p>
          <a:p>
            <a:endParaRPr lang="de-DE" sz="3200" b="1" u="sng" dirty="0">
              <a:effectLst/>
              <a:latin typeface="Arial" panose="020B0604020202020204" pitchFamily="34" charset="0"/>
              <a:cs typeface="Arial" panose="020B0604020202020204" pitchFamily="34" charset="0"/>
            </a:endParaRPr>
          </a:p>
        </p:txBody>
      </p:sp>
      <p:sp>
        <p:nvSpPr>
          <p:cNvPr id="8" name="Textfeld 7">
            <a:extLst>
              <a:ext uri="{FF2B5EF4-FFF2-40B4-BE49-F238E27FC236}">
                <a16:creationId xmlns:a16="http://schemas.microsoft.com/office/drawing/2014/main" id="{D0588EEB-BCE6-D845-BCC9-AAF5AA18F929}"/>
              </a:ext>
            </a:extLst>
          </p:cNvPr>
          <p:cNvSpPr txBox="1"/>
          <p:nvPr/>
        </p:nvSpPr>
        <p:spPr>
          <a:xfrm>
            <a:off x="440658" y="1156138"/>
            <a:ext cx="8513379" cy="1938992"/>
          </a:xfrm>
          <a:prstGeom prst="rect">
            <a:avLst/>
          </a:prstGeom>
          <a:noFill/>
        </p:spPr>
        <p:txBody>
          <a:bodyPr wrap="square" rtlCol="0">
            <a:spAutoFit/>
          </a:bodyPr>
          <a:lstStyle/>
          <a:p>
            <a:pPr marL="285750" indent="-285750">
              <a:buFont typeface="Wingdings" pitchFamily="2" charset="2"/>
              <a:buChar char="§"/>
            </a:pPr>
            <a:r>
              <a:rPr lang="en-GB" sz="2400" dirty="0">
                <a:sym typeface="Wingdings" pitchFamily="2" charset="2"/>
              </a:rPr>
              <a:t>Reynolds (1883)</a:t>
            </a:r>
          </a:p>
          <a:p>
            <a:endParaRPr lang="en-GB" sz="2400" dirty="0">
              <a:sym typeface="Wingdings" pitchFamily="2" charset="2"/>
            </a:endParaRPr>
          </a:p>
          <a:p>
            <a:pPr marL="285750" indent="-285750">
              <a:buFont typeface="Wingdings" pitchFamily="2" charset="2"/>
              <a:buChar char="§"/>
            </a:pPr>
            <a:endParaRPr lang="en-GB" sz="2400" dirty="0">
              <a:sym typeface="Wingdings" pitchFamily="2" charset="2"/>
            </a:endParaRPr>
          </a:p>
          <a:p>
            <a:pPr marL="285750" indent="-285750">
              <a:buFont typeface="Wingdings" pitchFamily="2" charset="2"/>
              <a:buChar char="§"/>
            </a:pPr>
            <a:endParaRPr lang="en-GB" sz="2400" dirty="0">
              <a:sym typeface="Wingdings" pitchFamily="2" charset="2"/>
            </a:endParaRPr>
          </a:p>
          <a:p>
            <a:pPr marL="285750" indent="-285750">
              <a:buFont typeface="Wingdings" pitchFamily="2" charset="2"/>
              <a:buChar char="§"/>
            </a:pPr>
            <a:endParaRPr lang="en-GB" sz="2400" dirty="0">
              <a:sym typeface="Wingdings" pitchFamily="2" charset="2"/>
            </a:endParaRPr>
          </a:p>
        </p:txBody>
      </p:sp>
      <p:sp>
        <p:nvSpPr>
          <p:cNvPr id="2" name="Rechteck 1">
            <a:extLst>
              <a:ext uri="{FF2B5EF4-FFF2-40B4-BE49-F238E27FC236}">
                <a16:creationId xmlns:a16="http://schemas.microsoft.com/office/drawing/2014/main" id="{3F74CA31-7463-2646-A096-3408BE6CD201}"/>
              </a:ext>
            </a:extLst>
          </p:cNvPr>
          <p:cNvSpPr/>
          <p:nvPr/>
        </p:nvSpPr>
        <p:spPr>
          <a:xfrm>
            <a:off x="440658" y="4864918"/>
            <a:ext cx="10229193" cy="830997"/>
          </a:xfrm>
          <a:prstGeom prst="rect">
            <a:avLst/>
          </a:prstGeom>
        </p:spPr>
        <p:txBody>
          <a:bodyPr wrap="square">
            <a:spAutoFit/>
          </a:bodyPr>
          <a:lstStyle/>
          <a:p>
            <a:pPr marL="285750" indent="-285750">
              <a:buFont typeface="Wingdings" pitchFamily="2" charset="2"/>
              <a:buChar char="§"/>
            </a:pPr>
            <a:r>
              <a:rPr lang="en-GB" sz="2400" dirty="0">
                <a:sym typeface="Wingdings" pitchFamily="2" charset="2"/>
              </a:rPr>
              <a:t>G.I. Taylor vs. Prandtl-</a:t>
            </a:r>
            <a:r>
              <a:rPr lang="en-GB" sz="2400" dirty="0" err="1">
                <a:sym typeface="Wingdings" pitchFamily="2" charset="2"/>
              </a:rPr>
              <a:t>Tollmien</a:t>
            </a:r>
            <a:r>
              <a:rPr lang="en-GB" sz="2400" dirty="0">
                <a:sym typeface="Wingdings" pitchFamily="2" charset="2"/>
              </a:rPr>
              <a:t>-</a:t>
            </a:r>
            <a:r>
              <a:rPr lang="en-GB" sz="2400" dirty="0" err="1">
                <a:sym typeface="Wingdings" pitchFamily="2" charset="2"/>
              </a:rPr>
              <a:t>Schlichting</a:t>
            </a:r>
            <a:r>
              <a:rPr lang="en-GB" sz="2400" dirty="0">
                <a:sym typeface="Wingdings" pitchFamily="2" charset="2"/>
              </a:rPr>
              <a:t>  </a:t>
            </a:r>
            <a:r>
              <a:rPr lang="en-GB" sz="2400" dirty="0" err="1">
                <a:sym typeface="Wingdings" pitchFamily="2" charset="2"/>
              </a:rPr>
              <a:t>Schubauer</a:t>
            </a:r>
            <a:r>
              <a:rPr lang="en-GB" sz="2400" dirty="0">
                <a:sym typeface="Wingdings" pitchFamily="2" charset="2"/>
              </a:rPr>
              <a:t> &amp; </a:t>
            </a:r>
            <a:r>
              <a:rPr lang="en-GB" sz="2400" dirty="0" err="1">
                <a:sym typeface="Wingdings" pitchFamily="2" charset="2"/>
              </a:rPr>
              <a:t>Skramstad</a:t>
            </a:r>
            <a:r>
              <a:rPr lang="en-GB" sz="2400" dirty="0">
                <a:sym typeface="Wingdings" pitchFamily="2" charset="2"/>
              </a:rPr>
              <a:t> experiment HTS waves</a:t>
            </a:r>
          </a:p>
        </p:txBody>
      </p:sp>
      <p:cxnSp>
        <p:nvCxnSpPr>
          <p:cNvPr id="9" name="Gerade Verbindung mit Pfeil 8">
            <a:extLst>
              <a:ext uri="{FF2B5EF4-FFF2-40B4-BE49-F238E27FC236}">
                <a16:creationId xmlns:a16="http://schemas.microsoft.com/office/drawing/2014/main" id="{A110764A-B22F-3343-8F94-D8FAE8053BB0}"/>
              </a:ext>
            </a:extLst>
          </p:cNvPr>
          <p:cNvCxnSpPr>
            <a:cxnSpLocks/>
          </p:cNvCxnSpPr>
          <p:nvPr/>
        </p:nvCxnSpPr>
        <p:spPr>
          <a:xfrm flipV="1">
            <a:off x="838200" y="2049518"/>
            <a:ext cx="0" cy="22176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84E4647C-6BB7-054E-94BA-251D04F9F528}"/>
              </a:ext>
            </a:extLst>
          </p:cNvPr>
          <p:cNvCxnSpPr>
            <a:cxnSpLocks/>
          </p:cNvCxnSpPr>
          <p:nvPr/>
        </p:nvCxnSpPr>
        <p:spPr>
          <a:xfrm>
            <a:off x="622738" y="4041228"/>
            <a:ext cx="46429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2845AD02-90CE-C844-A0DD-4A7C5A65E7A7}"/>
              </a:ext>
            </a:extLst>
          </p:cNvPr>
          <p:cNvCxnSpPr>
            <a:cxnSpLocks/>
          </p:cNvCxnSpPr>
          <p:nvPr/>
        </p:nvCxnSpPr>
        <p:spPr>
          <a:xfrm>
            <a:off x="838200" y="4041228"/>
            <a:ext cx="1890713"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507AFC52-B3F0-6B4F-AD89-407B25CBD79D}"/>
              </a:ext>
            </a:extLst>
          </p:cNvPr>
          <p:cNvCxnSpPr>
            <a:cxnSpLocks/>
          </p:cNvCxnSpPr>
          <p:nvPr/>
        </p:nvCxnSpPr>
        <p:spPr>
          <a:xfrm>
            <a:off x="2700338" y="2049518"/>
            <a:ext cx="0" cy="2217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hteck 17">
                <a:extLst>
                  <a:ext uri="{FF2B5EF4-FFF2-40B4-BE49-F238E27FC236}">
                    <a16:creationId xmlns:a16="http://schemas.microsoft.com/office/drawing/2014/main" id="{B4B3EA58-4DC1-9148-A104-64FAB4187540}"/>
                  </a:ext>
                </a:extLst>
              </p:cNvPr>
              <p:cNvSpPr/>
              <p:nvPr/>
            </p:nvSpPr>
            <p:spPr>
              <a:xfrm>
                <a:off x="2380410" y="4239119"/>
                <a:ext cx="639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de-DE" b="1" i="1" smtClean="0">
                              <a:latin typeface="Cambria Math" panose="02040503050406030204" pitchFamily="18" charset="0"/>
                            </a:rPr>
                            <m:t>𝑹𝒆</m:t>
                          </m:r>
                        </m:e>
                        <m:sub>
                          <m:r>
                            <a:rPr lang="de-DE" b="1" i="1" smtClean="0">
                              <a:latin typeface="Cambria Math" panose="02040503050406030204" pitchFamily="18" charset="0"/>
                            </a:rPr>
                            <m:t>𝑪</m:t>
                          </m:r>
                        </m:sub>
                      </m:sSub>
                    </m:oMath>
                  </m:oMathPara>
                </a14:m>
                <a:endParaRPr lang="en-GB" b="1" dirty="0"/>
              </a:p>
            </p:txBody>
          </p:sp>
        </mc:Choice>
        <mc:Fallback xmlns="">
          <p:sp>
            <p:nvSpPr>
              <p:cNvPr id="18" name="Rechteck 17">
                <a:extLst>
                  <a:ext uri="{FF2B5EF4-FFF2-40B4-BE49-F238E27FC236}">
                    <a16:creationId xmlns:a16="http://schemas.microsoft.com/office/drawing/2014/main" id="{B4B3EA58-4DC1-9148-A104-64FAB4187540}"/>
                  </a:ext>
                </a:extLst>
              </p:cNvPr>
              <p:cNvSpPr>
                <a:spLocks noRot="1" noChangeAspect="1" noMove="1" noResize="1" noEditPoints="1" noAdjustHandles="1" noChangeArrowheads="1" noChangeShapeType="1" noTextEdit="1"/>
              </p:cNvSpPr>
              <p:nvPr/>
            </p:nvSpPr>
            <p:spPr>
              <a:xfrm>
                <a:off x="2380410" y="4239119"/>
                <a:ext cx="639855" cy="369332"/>
              </a:xfrm>
              <a:prstGeom prst="rect">
                <a:avLst/>
              </a:prstGeom>
              <a:blipFill>
                <a:blip r:embed="rId2"/>
                <a:stretch>
                  <a:fillRect/>
                </a:stretch>
              </a:blipFill>
            </p:spPr>
            <p:txBody>
              <a:bodyPr/>
              <a:lstStyle/>
              <a:p>
                <a:r>
                  <a:rPr lang="en-GB">
                    <a:noFill/>
                  </a:rPr>
                  <a:t> </a:t>
                </a:r>
              </a:p>
            </p:txBody>
          </p:sp>
        </mc:Fallback>
      </mc:AlternateContent>
      <p:sp>
        <p:nvSpPr>
          <p:cNvPr id="19" name="Bogen 18">
            <a:extLst>
              <a:ext uri="{FF2B5EF4-FFF2-40B4-BE49-F238E27FC236}">
                <a16:creationId xmlns:a16="http://schemas.microsoft.com/office/drawing/2014/main" id="{6C2B61EF-E867-9F46-B2A6-A38EE2987E24}"/>
              </a:ext>
            </a:extLst>
          </p:cNvPr>
          <p:cNvSpPr/>
          <p:nvPr/>
        </p:nvSpPr>
        <p:spPr>
          <a:xfrm rot="16884204">
            <a:off x="2756325" y="2761240"/>
            <a:ext cx="3156525" cy="3223082"/>
          </a:xfrm>
          <a:prstGeom prst="arc">
            <a:avLst>
              <a:gd name="adj1" fmla="val 16182315"/>
              <a:gd name="adj2" fmla="val 20880297"/>
            </a:avLst>
          </a:prstGeom>
          <a:ln w="635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1" name="Gerade Verbindung mit Pfeil 20">
            <a:extLst>
              <a:ext uri="{FF2B5EF4-FFF2-40B4-BE49-F238E27FC236}">
                <a16:creationId xmlns:a16="http://schemas.microsoft.com/office/drawing/2014/main" id="{D73DF560-CDD9-0F4B-A6AA-7B75975CA664}"/>
              </a:ext>
            </a:extLst>
          </p:cNvPr>
          <p:cNvCxnSpPr>
            <a:cxnSpLocks/>
          </p:cNvCxnSpPr>
          <p:nvPr/>
        </p:nvCxnSpPr>
        <p:spPr>
          <a:xfrm flipH="1">
            <a:off x="1507743" y="3673531"/>
            <a:ext cx="1200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6CB24318-1246-8D45-A90B-F6B3D5E3D183}"/>
              </a:ext>
            </a:extLst>
          </p:cNvPr>
          <p:cNvSpPr/>
          <p:nvPr/>
        </p:nvSpPr>
        <p:spPr>
          <a:xfrm>
            <a:off x="1603330" y="3355985"/>
            <a:ext cx="1154162" cy="369332"/>
          </a:xfrm>
          <a:prstGeom prst="rect">
            <a:avLst/>
          </a:prstGeom>
        </p:spPr>
        <p:txBody>
          <a:bodyPr wrap="none">
            <a:spAutoFit/>
          </a:bodyPr>
          <a:lstStyle/>
          <a:p>
            <a:r>
              <a:rPr lang="en-GB" dirty="0">
                <a:sym typeface="Wingdings" pitchFamily="2" charset="2"/>
              </a:rPr>
              <a:t>Subcritical</a:t>
            </a:r>
            <a:endParaRPr lang="en-GB" dirty="0"/>
          </a:p>
        </p:txBody>
      </p:sp>
      <p:sp>
        <p:nvSpPr>
          <p:cNvPr id="25" name="Rechteck 24">
            <a:extLst>
              <a:ext uri="{FF2B5EF4-FFF2-40B4-BE49-F238E27FC236}">
                <a16:creationId xmlns:a16="http://schemas.microsoft.com/office/drawing/2014/main" id="{5FDE5D7A-ACF6-B74A-97C8-247483A7CEED}"/>
              </a:ext>
            </a:extLst>
          </p:cNvPr>
          <p:cNvSpPr/>
          <p:nvPr/>
        </p:nvSpPr>
        <p:spPr>
          <a:xfrm>
            <a:off x="2700218" y="1971144"/>
            <a:ext cx="1346331" cy="369332"/>
          </a:xfrm>
          <a:prstGeom prst="rect">
            <a:avLst/>
          </a:prstGeom>
        </p:spPr>
        <p:txBody>
          <a:bodyPr wrap="none">
            <a:spAutoFit/>
          </a:bodyPr>
          <a:lstStyle/>
          <a:p>
            <a:r>
              <a:rPr lang="en-GB" dirty="0">
                <a:sym typeface="Wingdings" pitchFamily="2" charset="2"/>
              </a:rPr>
              <a:t>Supercritical</a:t>
            </a:r>
            <a:endParaRPr lang="en-GB" dirty="0"/>
          </a:p>
        </p:txBody>
      </p:sp>
      <p:cxnSp>
        <p:nvCxnSpPr>
          <p:cNvPr id="26" name="Gerade Verbindung mit Pfeil 25">
            <a:extLst>
              <a:ext uri="{FF2B5EF4-FFF2-40B4-BE49-F238E27FC236}">
                <a16:creationId xmlns:a16="http://schemas.microsoft.com/office/drawing/2014/main" id="{185E2245-E142-0142-B44C-5EBA3DDD74EF}"/>
              </a:ext>
            </a:extLst>
          </p:cNvPr>
          <p:cNvCxnSpPr>
            <a:cxnSpLocks/>
          </p:cNvCxnSpPr>
          <p:nvPr/>
        </p:nvCxnSpPr>
        <p:spPr>
          <a:xfrm>
            <a:off x="2687617" y="2282882"/>
            <a:ext cx="14000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E3F69AD1-0937-4C4C-BF71-95B99D7C2BCC}"/>
              </a:ext>
            </a:extLst>
          </p:cNvPr>
          <p:cNvSpPr/>
          <p:nvPr/>
        </p:nvSpPr>
        <p:spPr>
          <a:xfrm>
            <a:off x="354876" y="2098216"/>
            <a:ext cx="548548" cy="369332"/>
          </a:xfrm>
          <a:prstGeom prst="rect">
            <a:avLst/>
          </a:prstGeom>
        </p:spPr>
        <p:txBody>
          <a:bodyPr wrap="none">
            <a:spAutoFit/>
          </a:bodyPr>
          <a:lstStyle/>
          <a:p>
            <a:r>
              <a:rPr lang="en-GB" b="1" dirty="0">
                <a:sym typeface="Wingdings" pitchFamily="2" charset="2"/>
              </a:rPr>
              <a:t>A(t)</a:t>
            </a:r>
            <a:endParaRPr lang="en-GB" b="1" dirty="0"/>
          </a:p>
        </p:txBody>
      </p:sp>
      <p:sp>
        <p:nvSpPr>
          <p:cNvPr id="30" name="Rechteck 29">
            <a:extLst>
              <a:ext uri="{FF2B5EF4-FFF2-40B4-BE49-F238E27FC236}">
                <a16:creationId xmlns:a16="http://schemas.microsoft.com/office/drawing/2014/main" id="{12AE14EA-5D99-1440-95FA-EF282E5ABB85}"/>
              </a:ext>
            </a:extLst>
          </p:cNvPr>
          <p:cNvSpPr/>
          <p:nvPr/>
        </p:nvSpPr>
        <p:spPr>
          <a:xfrm>
            <a:off x="4912068" y="4041228"/>
            <a:ext cx="426527" cy="369332"/>
          </a:xfrm>
          <a:prstGeom prst="rect">
            <a:avLst/>
          </a:prstGeom>
        </p:spPr>
        <p:txBody>
          <a:bodyPr wrap="none">
            <a:spAutoFit/>
          </a:bodyPr>
          <a:lstStyle/>
          <a:p>
            <a:r>
              <a:rPr lang="en-GB" b="1" dirty="0">
                <a:sym typeface="Wingdings" pitchFamily="2" charset="2"/>
              </a:rPr>
              <a:t>Re</a:t>
            </a:r>
            <a:endParaRPr lang="en-GB" b="1" dirty="0"/>
          </a:p>
        </p:txBody>
      </p:sp>
      <p:sp>
        <p:nvSpPr>
          <p:cNvPr id="37" name="Rechteck 36">
            <a:extLst>
              <a:ext uri="{FF2B5EF4-FFF2-40B4-BE49-F238E27FC236}">
                <a16:creationId xmlns:a16="http://schemas.microsoft.com/office/drawing/2014/main" id="{8674F34A-8FE2-7D4E-80FF-75209B762D8E}"/>
              </a:ext>
            </a:extLst>
          </p:cNvPr>
          <p:cNvSpPr/>
          <p:nvPr/>
        </p:nvSpPr>
        <p:spPr>
          <a:xfrm>
            <a:off x="3689945" y="2637442"/>
            <a:ext cx="340158" cy="430887"/>
          </a:xfrm>
          <a:prstGeom prst="rect">
            <a:avLst/>
          </a:prstGeom>
        </p:spPr>
        <p:txBody>
          <a:bodyPr wrap="none">
            <a:spAutoFit/>
          </a:bodyPr>
          <a:lstStyle/>
          <a:p>
            <a:r>
              <a:rPr lang="en-GB" sz="2200" b="1" dirty="0">
                <a:sym typeface="Wingdings" pitchFamily="2" charset="2"/>
              </a:rPr>
              <a:t>X</a:t>
            </a:r>
            <a:endParaRPr lang="en-GB" sz="2200" b="1" dirty="0"/>
          </a:p>
        </p:txBody>
      </p:sp>
      <p:cxnSp>
        <p:nvCxnSpPr>
          <p:cNvPr id="38" name="Gerade Verbindung 37">
            <a:extLst>
              <a:ext uri="{FF2B5EF4-FFF2-40B4-BE49-F238E27FC236}">
                <a16:creationId xmlns:a16="http://schemas.microsoft.com/office/drawing/2014/main" id="{CD43941F-F98A-2440-BFE3-655648ADDB45}"/>
              </a:ext>
            </a:extLst>
          </p:cNvPr>
          <p:cNvCxnSpPr>
            <a:cxnSpLocks/>
          </p:cNvCxnSpPr>
          <p:nvPr/>
        </p:nvCxnSpPr>
        <p:spPr>
          <a:xfrm>
            <a:off x="3859885" y="2852885"/>
            <a:ext cx="139" cy="118834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5DE9A7FC-446C-504C-BFF1-07A59FCFA8B2}"/>
              </a:ext>
            </a:extLst>
          </p:cNvPr>
          <p:cNvSpPr/>
          <p:nvPr/>
        </p:nvSpPr>
        <p:spPr>
          <a:xfrm>
            <a:off x="3689668" y="3820665"/>
            <a:ext cx="340158" cy="430887"/>
          </a:xfrm>
          <a:prstGeom prst="rect">
            <a:avLst/>
          </a:prstGeom>
        </p:spPr>
        <p:txBody>
          <a:bodyPr wrap="none">
            <a:spAutoFit/>
          </a:bodyPr>
          <a:lstStyle/>
          <a:p>
            <a:r>
              <a:rPr lang="en-GB" sz="2200" b="1" dirty="0">
                <a:sym typeface="Wingdings" pitchFamily="2" charset="2"/>
              </a:rPr>
              <a:t>X</a:t>
            </a:r>
            <a:endParaRPr lang="en-GB" sz="2200" b="1" dirty="0"/>
          </a:p>
        </p:txBody>
      </p:sp>
    </p:spTree>
    <p:extLst>
      <p:ext uri="{BB962C8B-B14F-4D97-AF65-F5344CB8AC3E}">
        <p14:creationId xmlns:p14="http://schemas.microsoft.com/office/powerpoint/2010/main" val="2482235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FA0D3742-17A4-C44D-901D-4FB0E87EB738}"/>
              </a:ext>
            </a:extLst>
          </p:cNvPr>
          <p:cNvSpPr>
            <a:spLocks noGrp="1"/>
          </p:cNvSpPr>
          <p:nvPr>
            <p:ph type="dt" sz="half" idx="10"/>
          </p:nvPr>
        </p:nvSpPr>
        <p:spPr/>
        <p:txBody>
          <a:bodyPr/>
          <a:lstStyle/>
          <a:p>
            <a:fld id="{EFE04A1B-E0EE-0D47-8976-F2F4378FCC10}" type="datetime1">
              <a:rPr lang="de-DE" smtClean="0"/>
              <a:t>17.07.18</a:t>
            </a:fld>
            <a:endParaRPr lang="en-GB"/>
          </a:p>
        </p:txBody>
      </p:sp>
      <p:sp>
        <p:nvSpPr>
          <p:cNvPr id="5" name="Fußzeilenplatzhalter 4">
            <a:extLst>
              <a:ext uri="{FF2B5EF4-FFF2-40B4-BE49-F238E27FC236}">
                <a16:creationId xmlns:a16="http://schemas.microsoft.com/office/drawing/2014/main" id="{D79D2209-B73B-0248-8FB7-933384B18267}"/>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631EE110-9667-E346-B323-1D7516215A9C}"/>
              </a:ext>
            </a:extLst>
          </p:cNvPr>
          <p:cNvSpPr>
            <a:spLocks noGrp="1"/>
          </p:cNvSpPr>
          <p:nvPr>
            <p:ph type="sldNum" sz="quarter" idx="12"/>
          </p:nvPr>
        </p:nvSpPr>
        <p:spPr/>
        <p:txBody>
          <a:bodyPr/>
          <a:lstStyle/>
          <a:p>
            <a:fld id="{CD64B24C-07B1-394B-A9FD-233FCBE15C93}" type="slidenum">
              <a:rPr lang="en-GB" smtClean="0"/>
              <a:t>6</a:t>
            </a:fld>
            <a:endParaRPr lang="en-GB"/>
          </a:p>
        </p:txBody>
      </p:sp>
      <p:sp>
        <p:nvSpPr>
          <p:cNvPr id="7" name="Rechteck 6">
            <a:extLst>
              <a:ext uri="{FF2B5EF4-FFF2-40B4-BE49-F238E27FC236}">
                <a16:creationId xmlns:a16="http://schemas.microsoft.com/office/drawing/2014/main" id="{03020F7A-5024-6348-B371-572CEE71F343}"/>
              </a:ext>
            </a:extLst>
          </p:cNvPr>
          <p:cNvSpPr/>
          <p:nvPr/>
        </p:nvSpPr>
        <p:spPr>
          <a:xfrm>
            <a:off x="440658" y="448582"/>
            <a:ext cx="2529860" cy="584775"/>
          </a:xfrm>
          <a:prstGeom prst="rect">
            <a:avLst/>
          </a:prstGeom>
        </p:spPr>
        <p:txBody>
          <a:bodyPr wrap="none">
            <a:spAutoFit/>
          </a:bodyPr>
          <a:lstStyle/>
          <a:p>
            <a:r>
              <a:rPr lang="de-DE" sz="3200" b="1" u="sng" dirty="0" err="1">
                <a:latin typeface="Arial" panose="020B0604020202020204" pitchFamily="34" charset="0"/>
                <a:cs typeface="Arial" panose="020B0604020202020204" pitchFamily="34" charset="0"/>
              </a:rPr>
              <a:t>Assignment</a:t>
            </a:r>
            <a:endParaRPr lang="de-DE" sz="3200" b="1" u="sng" dirty="0">
              <a:effectLst/>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97A6B7E7-3E67-9248-8C6A-013A0301CE06}"/>
              </a:ext>
            </a:extLst>
          </p:cNvPr>
          <p:cNvPicPr>
            <a:picLocks noChangeAspect="1"/>
          </p:cNvPicPr>
          <p:nvPr/>
        </p:nvPicPr>
        <p:blipFill>
          <a:blip r:embed="rId2"/>
          <a:stretch>
            <a:fillRect/>
          </a:stretch>
        </p:blipFill>
        <p:spPr>
          <a:xfrm>
            <a:off x="384844" y="1641119"/>
            <a:ext cx="7466262" cy="3951352"/>
          </a:xfrm>
          <a:prstGeom prst="rect">
            <a:avLst/>
          </a:prstGeom>
        </p:spPr>
      </p:pic>
      <mc:AlternateContent xmlns:mc="http://schemas.openxmlformats.org/markup-compatibility/2006" xmlns:a14="http://schemas.microsoft.com/office/drawing/2010/main">
        <mc:Choice Requires="a14">
          <p:sp>
            <p:nvSpPr>
              <p:cNvPr id="2" name="Rechteck 1">
                <a:extLst>
                  <a:ext uri="{FF2B5EF4-FFF2-40B4-BE49-F238E27FC236}">
                    <a16:creationId xmlns:a16="http://schemas.microsoft.com/office/drawing/2014/main" id="{34A724E8-5E59-D548-BF1C-DF88D12DAAD5}"/>
                  </a:ext>
                </a:extLst>
              </p:cNvPr>
              <p:cNvSpPr/>
              <p:nvPr/>
            </p:nvSpPr>
            <p:spPr>
              <a:xfrm>
                <a:off x="6977126" y="393045"/>
                <a:ext cx="4804970" cy="1732269"/>
              </a:xfrm>
              <a:prstGeom prst="rect">
                <a:avLst/>
              </a:prstGeom>
            </p:spPr>
            <p:txBody>
              <a:bodyPr wrap="none">
                <a:spAutoFit/>
              </a:bodyPr>
              <a:lstStyle/>
              <a:p>
                <a:r>
                  <a:rPr lang="en-GB" sz="2400" u="sng" dirty="0"/>
                  <a:t>Laminar Flow Solution </a:t>
                </a:r>
                <a14:m>
                  <m:oMath xmlns:m="http://schemas.openxmlformats.org/officeDocument/2006/math">
                    <m:r>
                      <a:rPr lang="de-DE" sz="2400" b="0" i="0" smtClean="0">
                        <a:latin typeface="Cambria Math" panose="02040503050406030204" pitchFamily="18" charset="0"/>
                      </a:rPr>
                      <m:t>(</m:t>
                    </m:r>
                    <m:f>
                      <m:fPr>
                        <m:ctrlPr>
                          <a:rPr lang="en-GB" sz="2400" i="1" smtClean="0">
                            <a:latin typeface="Cambria Math" panose="02040503050406030204" pitchFamily="18" charset="0"/>
                          </a:rPr>
                        </m:ctrlPr>
                      </m:fPr>
                      <m:num>
                        <m:r>
                          <a:rPr lang="de-DE" sz="2400" b="0" i="1" smtClean="0">
                            <a:latin typeface="Cambria Math" panose="02040503050406030204" pitchFamily="18" charset="0"/>
                          </a:rPr>
                          <m:t>𝑑𝑝</m:t>
                        </m:r>
                      </m:num>
                      <m:den>
                        <m:r>
                          <a:rPr lang="de-DE" sz="2400" b="0" i="1" smtClean="0">
                            <a:latin typeface="Cambria Math" panose="02040503050406030204" pitchFamily="18" charset="0"/>
                          </a:rPr>
                          <m:t>𝑑𝑥</m:t>
                        </m:r>
                      </m:den>
                    </m:f>
                    <m:r>
                      <a:rPr lang="de-DE" sz="2400" b="0" i="1" smtClean="0">
                        <a:latin typeface="Cambria Math" panose="02040503050406030204" pitchFamily="18" charset="0"/>
                      </a:rPr>
                      <m:t>=</m:t>
                    </m:r>
                    <m:r>
                      <a:rPr lang="de-DE" sz="2400" b="0" i="1" smtClean="0">
                        <a:latin typeface="Cambria Math" panose="02040503050406030204" pitchFamily="18" charset="0"/>
                      </a:rPr>
                      <m:t>𝑐𝑜𝑛𝑠𝑡</m:t>
                    </m:r>
                    <m:r>
                      <a:rPr lang="de-DE" sz="2400" b="0" i="1" smtClean="0">
                        <a:latin typeface="Cambria Math" panose="02040503050406030204" pitchFamily="18" charset="0"/>
                      </a:rPr>
                      <m:t>)</m:t>
                    </m:r>
                  </m:oMath>
                </a14:m>
                <a:r>
                  <a:rPr lang="en-GB" sz="2400" u="sng" dirty="0"/>
                  <a:t>:</a:t>
                </a:r>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𝑈</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𝑦</m:t>
                          </m:r>
                        </m:e>
                      </m:d>
                      <m:r>
                        <a:rPr lang="de-DE" sz="2400" b="0" i="1" smtClean="0">
                          <a:latin typeface="Cambria Math" panose="02040503050406030204" pitchFamily="18" charset="0"/>
                        </a:rPr>
                        <m:t>=1−</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𝑦</m:t>
                          </m:r>
                        </m:e>
                        <m:sup>
                          <m:r>
                            <a:rPr lang="de-DE" sz="2400" b="0" i="1" smtClean="0">
                              <a:latin typeface="Cambria Math" panose="02040503050406030204" pitchFamily="18" charset="0"/>
                            </a:rPr>
                            <m:t>2</m:t>
                          </m:r>
                        </m:sup>
                      </m:sSup>
                    </m:oMath>
                  </m:oMathPara>
                </a14:m>
                <a:endParaRPr lang="en-GB" sz="2400" dirty="0"/>
              </a:p>
              <a:p>
                <a:endParaRPr lang="en-GB" sz="2400" dirty="0"/>
              </a:p>
              <a:p>
                <a:pPr/>
                <a14:m>
                  <m:oMathPara xmlns:m="http://schemas.openxmlformats.org/officeDocument/2006/math">
                    <m:oMathParaPr>
                      <m:jc m:val="centerGroup"/>
                    </m:oMathParaPr>
                    <m:oMath xmlns:m="http://schemas.openxmlformats.org/officeDocument/2006/math">
                      <m:r>
                        <a:rPr lang="de-DE" sz="2400" b="0" i="1" smtClean="0">
                          <a:solidFill>
                            <a:srgbClr val="FF0000"/>
                          </a:solidFill>
                          <a:latin typeface="Cambria Math" panose="02040503050406030204" pitchFamily="18" charset="0"/>
                        </a:rPr>
                        <m:t>𝑈</m:t>
                      </m:r>
                      <m:d>
                        <m:dPr>
                          <m:ctrlPr>
                            <a:rPr lang="de-DE" sz="2400" b="0" i="1" smtClean="0">
                              <a:solidFill>
                                <a:srgbClr val="FF0000"/>
                              </a:solidFill>
                              <a:latin typeface="Cambria Math" panose="02040503050406030204" pitchFamily="18" charset="0"/>
                            </a:rPr>
                          </m:ctrlPr>
                        </m:dPr>
                        <m:e>
                          <m:r>
                            <a:rPr lang="de-DE" sz="2400" b="0" i="1" smtClean="0">
                              <a:solidFill>
                                <a:srgbClr val="FF0000"/>
                              </a:solidFill>
                              <a:latin typeface="Cambria Math" panose="02040503050406030204" pitchFamily="18" charset="0"/>
                            </a:rPr>
                            <m:t>𝑖</m:t>
                          </m:r>
                        </m:e>
                      </m:d>
                      <m:r>
                        <a:rPr lang="de-DE" sz="2400" b="0" i="1" smtClean="0">
                          <a:solidFill>
                            <a:srgbClr val="FF0000"/>
                          </a:solidFill>
                          <a:latin typeface="Cambria Math" panose="02040503050406030204" pitchFamily="18" charset="0"/>
                        </a:rPr>
                        <m:t>=</m:t>
                      </m:r>
                      <m:sSub>
                        <m:sSubPr>
                          <m:ctrlPr>
                            <a:rPr lang="de-DE" sz="2400" b="0" i="1" smtClean="0">
                              <a:solidFill>
                                <a:srgbClr val="FF0000"/>
                              </a:solidFill>
                              <a:latin typeface="Cambria Math" panose="02040503050406030204" pitchFamily="18" charset="0"/>
                            </a:rPr>
                          </m:ctrlPr>
                        </m:sSubPr>
                        <m:e>
                          <m:r>
                            <a:rPr lang="de-DE" sz="2400" b="0" i="1" smtClean="0">
                              <a:solidFill>
                                <a:srgbClr val="FF0000"/>
                              </a:solidFill>
                              <a:latin typeface="Cambria Math" panose="02040503050406030204" pitchFamily="18" charset="0"/>
                            </a:rPr>
                            <m:t>𝑈</m:t>
                          </m:r>
                        </m:e>
                        <m:sub>
                          <m:r>
                            <a:rPr lang="de-DE" sz="2400" b="0" i="1" smtClean="0">
                              <a:solidFill>
                                <a:srgbClr val="FF0000"/>
                              </a:solidFill>
                              <a:latin typeface="Cambria Math" panose="02040503050406030204" pitchFamily="18" charset="0"/>
                            </a:rPr>
                            <m:t>0</m:t>
                          </m:r>
                        </m:sub>
                      </m:sSub>
                      <m:r>
                        <a:rPr lang="de-DE" sz="2400" b="0" i="1" smtClean="0">
                          <a:solidFill>
                            <a:srgbClr val="FF0000"/>
                          </a:solidFill>
                          <a:latin typeface="Cambria Math" panose="02040503050406030204" pitchFamily="18" charset="0"/>
                          <a:ea typeface="Cambria Math" panose="02040503050406030204" pitchFamily="18" charset="0"/>
                        </a:rPr>
                        <m:t>∗(1−</m:t>
                      </m:r>
                      <m:sSup>
                        <m:sSupPr>
                          <m:ctrlPr>
                            <a:rPr lang="de-DE" sz="2400" b="0" i="1" smtClean="0">
                              <a:solidFill>
                                <a:srgbClr val="FF0000"/>
                              </a:solidFill>
                              <a:latin typeface="Cambria Math" panose="02040503050406030204" pitchFamily="18" charset="0"/>
                              <a:ea typeface="Cambria Math" panose="02040503050406030204" pitchFamily="18" charset="0"/>
                            </a:rPr>
                          </m:ctrlPr>
                        </m:sSupPr>
                        <m:e>
                          <m:r>
                            <a:rPr lang="de-DE" sz="2400" b="0" i="1" smtClean="0">
                              <a:solidFill>
                                <a:srgbClr val="FF0000"/>
                              </a:solidFill>
                              <a:latin typeface="Cambria Math" panose="02040503050406030204" pitchFamily="18" charset="0"/>
                              <a:ea typeface="Cambria Math" panose="02040503050406030204" pitchFamily="18" charset="0"/>
                            </a:rPr>
                            <m:t>(</m:t>
                          </m:r>
                          <m:r>
                            <a:rPr lang="de-DE" sz="2400" b="0" i="1" smtClean="0">
                              <a:solidFill>
                                <a:srgbClr val="FF0000"/>
                              </a:solidFill>
                              <a:latin typeface="Cambria Math" panose="02040503050406030204" pitchFamily="18" charset="0"/>
                              <a:ea typeface="Cambria Math" panose="02040503050406030204" pitchFamily="18" charset="0"/>
                            </a:rPr>
                            <m:t>𝑦</m:t>
                          </m:r>
                          <m:r>
                            <a:rPr lang="de-DE" sz="2400" b="0" i="1" smtClean="0">
                              <a:solidFill>
                                <a:srgbClr val="FF0000"/>
                              </a:solidFill>
                              <a:latin typeface="Cambria Math" panose="02040503050406030204" pitchFamily="18" charset="0"/>
                              <a:ea typeface="Cambria Math" panose="02040503050406030204" pitchFamily="18" charset="0"/>
                            </a:rPr>
                            <m:t>(</m:t>
                          </m:r>
                          <m:r>
                            <a:rPr lang="de-DE" sz="2400" b="0" i="1" smtClean="0">
                              <a:solidFill>
                                <a:srgbClr val="FF0000"/>
                              </a:solidFill>
                              <a:latin typeface="Cambria Math" panose="02040503050406030204" pitchFamily="18" charset="0"/>
                              <a:ea typeface="Cambria Math" panose="02040503050406030204" pitchFamily="18" charset="0"/>
                            </a:rPr>
                            <m:t>𝑖</m:t>
                          </m:r>
                          <m:r>
                            <a:rPr lang="de-DE" sz="2400" b="0" i="1" smtClean="0">
                              <a:solidFill>
                                <a:srgbClr val="FF0000"/>
                              </a:solidFill>
                              <a:latin typeface="Cambria Math" panose="02040503050406030204" pitchFamily="18" charset="0"/>
                              <a:ea typeface="Cambria Math" panose="02040503050406030204" pitchFamily="18" charset="0"/>
                            </a:rPr>
                            <m:t>))</m:t>
                          </m:r>
                        </m:e>
                        <m:sup>
                          <m:r>
                            <a:rPr lang="de-DE" sz="2400" b="0" i="1" smtClean="0">
                              <a:solidFill>
                                <a:srgbClr val="FF0000"/>
                              </a:solidFill>
                              <a:latin typeface="Cambria Math" panose="02040503050406030204" pitchFamily="18" charset="0"/>
                              <a:ea typeface="Cambria Math" panose="02040503050406030204" pitchFamily="18" charset="0"/>
                            </a:rPr>
                            <m:t>2</m:t>
                          </m:r>
                        </m:sup>
                      </m:sSup>
                      <m:r>
                        <a:rPr lang="de-DE" sz="2400" b="0" i="1" smtClean="0">
                          <a:solidFill>
                            <a:srgbClr val="FF0000"/>
                          </a:solidFill>
                          <a:latin typeface="Cambria Math" panose="02040503050406030204" pitchFamily="18" charset="0"/>
                          <a:ea typeface="Cambria Math" panose="02040503050406030204" pitchFamily="18" charset="0"/>
                        </a:rPr>
                        <m:t>)</m:t>
                      </m:r>
                    </m:oMath>
                  </m:oMathPara>
                </a14:m>
                <a:endParaRPr lang="en-GB" sz="2400" dirty="0">
                  <a:solidFill>
                    <a:srgbClr val="FF0000"/>
                  </a:solidFill>
                </a:endParaRPr>
              </a:p>
            </p:txBody>
          </p:sp>
        </mc:Choice>
        <mc:Fallback xmlns="">
          <p:sp>
            <p:nvSpPr>
              <p:cNvPr id="2" name="Rechteck 1">
                <a:extLst>
                  <a:ext uri="{FF2B5EF4-FFF2-40B4-BE49-F238E27FC236}">
                    <a16:creationId xmlns:a16="http://schemas.microsoft.com/office/drawing/2014/main" id="{34A724E8-5E59-D548-BF1C-DF88D12DAAD5}"/>
                  </a:ext>
                </a:extLst>
              </p:cNvPr>
              <p:cNvSpPr>
                <a:spLocks noRot="1" noChangeAspect="1" noMove="1" noResize="1" noEditPoints="1" noAdjustHandles="1" noChangeArrowheads="1" noChangeShapeType="1" noTextEdit="1"/>
              </p:cNvSpPr>
              <p:nvPr/>
            </p:nvSpPr>
            <p:spPr>
              <a:xfrm>
                <a:off x="6977126" y="393045"/>
                <a:ext cx="4804970" cy="1732269"/>
              </a:xfrm>
              <a:prstGeom prst="rect">
                <a:avLst/>
              </a:prstGeom>
              <a:blipFill>
                <a:blip r:embed="rId3"/>
                <a:stretch>
                  <a:fillRect l="-1842" r="-789" b="-3650"/>
                </a:stretch>
              </a:blipFill>
            </p:spPr>
            <p:txBody>
              <a:bodyPr/>
              <a:lstStyle/>
              <a:p>
                <a:r>
                  <a:rPr lang="en-GB">
                    <a:noFill/>
                  </a:rPr>
                  <a:t> </a:t>
                </a:r>
              </a:p>
            </p:txBody>
          </p:sp>
        </mc:Fallback>
      </mc:AlternateContent>
      <p:sp>
        <p:nvSpPr>
          <p:cNvPr id="8" name="Textfeld 7">
            <a:extLst>
              <a:ext uri="{FF2B5EF4-FFF2-40B4-BE49-F238E27FC236}">
                <a16:creationId xmlns:a16="http://schemas.microsoft.com/office/drawing/2014/main" id="{C563E8FB-ADC9-7949-989F-0DCF1B718133}"/>
              </a:ext>
            </a:extLst>
          </p:cNvPr>
          <p:cNvSpPr txBox="1"/>
          <p:nvPr/>
        </p:nvSpPr>
        <p:spPr>
          <a:xfrm>
            <a:off x="7851106" y="2502243"/>
            <a:ext cx="3794234" cy="2677656"/>
          </a:xfrm>
          <a:prstGeom prst="rect">
            <a:avLst/>
          </a:prstGeom>
          <a:noFill/>
        </p:spPr>
        <p:txBody>
          <a:bodyPr wrap="square" rtlCol="0">
            <a:spAutoFit/>
          </a:bodyPr>
          <a:lstStyle/>
          <a:p>
            <a:r>
              <a:rPr lang="en-GB" sz="2400" u="sng" dirty="0">
                <a:sym typeface="Wingdings" pitchFamily="2" charset="2"/>
              </a:rPr>
              <a:t>Boundary Conditions:</a:t>
            </a:r>
          </a:p>
          <a:p>
            <a:pPr marL="342900" indent="-342900">
              <a:buFont typeface="Wingdings" pitchFamily="2" charset="2"/>
              <a:buChar char="§"/>
            </a:pPr>
            <a:r>
              <a:rPr lang="en-GB" sz="2400" dirty="0">
                <a:sym typeface="Wingdings" pitchFamily="2" charset="2"/>
              </a:rPr>
              <a:t>No-slip </a:t>
            </a:r>
          </a:p>
          <a:p>
            <a:pPr lvl="1"/>
            <a:r>
              <a:rPr lang="en-GB" sz="2400" dirty="0">
                <a:sym typeface="Wingdings" pitchFamily="2" charset="2"/>
              </a:rPr>
              <a:t> f(-1) = f(1) = 0</a:t>
            </a:r>
          </a:p>
          <a:p>
            <a:pPr marL="342900" indent="-342900">
              <a:buFont typeface="Wingdings" pitchFamily="2" charset="2"/>
              <a:buChar char="§"/>
            </a:pPr>
            <a:endParaRPr lang="en-GB" sz="2400" dirty="0">
              <a:sym typeface="Wingdings" pitchFamily="2" charset="2"/>
            </a:endParaRPr>
          </a:p>
          <a:p>
            <a:pPr marL="342900" indent="-342900">
              <a:buFont typeface="Wingdings" pitchFamily="2" charset="2"/>
              <a:buChar char="§"/>
            </a:pPr>
            <a:r>
              <a:rPr lang="en-GB" sz="2400" dirty="0">
                <a:sym typeface="Wingdings" pitchFamily="2" charset="2"/>
              </a:rPr>
              <a:t>No-Penetration</a:t>
            </a:r>
          </a:p>
          <a:p>
            <a:pPr lvl="1"/>
            <a:r>
              <a:rPr lang="en-GB" sz="2400" dirty="0">
                <a:sym typeface="Wingdings" pitchFamily="2" charset="2"/>
              </a:rPr>
              <a:t> f’(-1) = f’(1) = 0</a:t>
            </a:r>
          </a:p>
          <a:p>
            <a:pPr marL="342900" indent="-342900">
              <a:buFont typeface="Arial" panose="020B0604020202020204" pitchFamily="34" charset="0"/>
              <a:buChar char="•"/>
            </a:pPr>
            <a:endParaRPr lang="en-GB" sz="2400" dirty="0">
              <a:sym typeface="Wingdings" pitchFamily="2" charset="2"/>
            </a:endParaRPr>
          </a:p>
        </p:txBody>
      </p:sp>
    </p:spTree>
    <p:extLst>
      <p:ext uri="{BB962C8B-B14F-4D97-AF65-F5344CB8AC3E}">
        <p14:creationId xmlns:p14="http://schemas.microsoft.com/office/powerpoint/2010/main" val="115023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7</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3533340" cy="584775"/>
          </a:xfrm>
          <a:prstGeom prst="rect">
            <a:avLst/>
          </a:prstGeom>
        </p:spPr>
        <p:txBody>
          <a:bodyPr wrap="none">
            <a:spAutoFit/>
          </a:bodyPr>
          <a:lstStyle/>
          <a:p>
            <a:r>
              <a:rPr lang="de-DE" sz="3200" b="1" u="sng" dirty="0" err="1">
                <a:latin typeface="Arial" panose="020B0604020202020204" pitchFamily="34" charset="0"/>
                <a:cs typeface="Arial" panose="020B0604020202020204" pitchFamily="34" charset="0"/>
              </a:rPr>
              <a:t>Squire‘s</a:t>
            </a:r>
            <a:r>
              <a:rPr lang="de-DE" sz="3200" b="1" u="sng" dirty="0">
                <a:latin typeface="Arial" panose="020B0604020202020204" pitchFamily="34" charset="0"/>
                <a:cs typeface="Arial" panose="020B0604020202020204" pitchFamily="34" charset="0"/>
              </a:rPr>
              <a:t> </a:t>
            </a:r>
            <a:r>
              <a:rPr lang="de-DE" sz="3200" b="1" u="sng" dirty="0" err="1">
                <a:latin typeface="Arial" panose="020B0604020202020204" pitchFamily="34" charset="0"/>
                <a:cs typeface="Arial" panose="020B0604020202020204" pitchFamily="34" charset="0"/>
              </a:rPr>
              <a:t>theorem</a:t>
            </a:r>
            <a:endParaRPr lang="de-DE" sz="3200" b="1" u="sng" dirty="0">
              <a:effectLst/>
              <a:latin typeface="Arial" panose="020B0604020202020204" pitchFamily="34" charset="0"/>
              <a:cs typeface="Arial" panose="020B0604020202020204" pitchFamily="34" charset="0"/>
            </a:endParaRPr>
          </a:p>
        </p:txBody>
      </p:sp>
      <p:sp>
        <p:nvSpPr>
          <p:cNvPr id="9" name="Textfeld 8">
            <a:extLst>
              <a:ext uri="{FF2B5EF4-FFF2-40B4-BE49-F238E27FC236}">
                <a16:creationId xmlns:a16="http://schemas.microsoft.com/office/drawing/2014/main" id="{831686A5-88B0-EF41-BB9C-62BAFFA6041A}"/>
              </a:ext>
            </a:extLst>
          </p:cNvPr>
          <p:cNvSpPr txBox="1"/>
          <p:nvPr/>
        </p:nvSpPr>
        <p:spPr>
          <a:xfrm>
            <a:off x="440658" y="1504845"/>
            <a:ext cx="8513379" cy="830997"/>
          </a:xfrm>
          <a:prstGeom prst="rect">
            <a:avLst/>
          </a:prstGeom>
          <a:noFill/>
        </p:spPr>
        <p:txBody>
          <a:bodyPr wrap="square" rtlCol="0">
            <a:spAutoFit/>
          </a:bodyPr>
          <a:lstStyle/>
          <a:p>
            <a:r>
              <a:rPr lang="en-GB" sz="2400" dirty="0">
                <a:sym typeface="Wingdings" pitchFamily="2" charset="2"/>
              </a:rPr>
              <a:t>To obtain the minimum critical Reynolds number it is sufficient to consider only two-dimensional disturbances!</a:t>
            </a:r>
          </a:p>
        </p:txBody>
      </p:sp>
    </p:spTree>
    <p:extLst>
      <p:ext uri="{BB962C8B-B14F-4D97-AF65-F5344CB8AC3E}">
        <p14:creationId xmlns:p14="http://schemas.microsoft.com/office/powerpoint/2010/main" val="381212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8</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2529860" cy="584775"/>
          </a:xfrm>
          <a:prstGeom prst="rect">
            <a:avLst/>
          </a:prstGeom>
        </p:spPr>
        <p:txBody>
          <a:bodyPr wrap="none">
            <a:spAutoFit/>
          </a:bodyPr>
          <a:lstStyle/>
          <a:p>
            <a:r>
              <a:rPr lang="de-DE" sz="3200" b="1" u="sng" dirty="0" err="1">
                <a:latin typeface="Arial" panose="020B0604020202020204" pitchFamily="34" charset="0"/>
                <a:cs typeface="Arial" panose="020B0604020202020204" pitchFamily="34" charset="0"/>
              </a:rPr>
              <a:t>Assignment</a:t>
            </a:r>
            <a:endParaRPr lang="de-DE" sz="3200" b="1" u="sng" dirty="0">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71FE0FEC-639B-C94D-889D-B78337252C7F}"/>
                  </a:ext>
                </a:extLst>
              </p:cNvPr>
              <p:cNvSpPr txBox="1"/>
              <p:nvPr/>
            </p:nvSpPr>
            <p:spPr>
              <a:xfrm>
                <a:off x="5169976" y="1512494"/>
                <a:ext cx="14699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2800" i="1" smtClean="0">
                          <a:latin typeface="Cambria Math" panose="02040503050406030204" pitchFamily="18" charset="0"/>
                          <a:ea typeface="Cambria Math" panose="02040503050406030204" pitchFamily="18" charset="0"/>
                        </a:rPr>
                        <m:t>∇</m:t>
                      </m:r>
                      <m:r>
                        <a:rPr lang="en-GB" sz="2800" i="1" smtClean="0">
                          <a:latin typeface="Cambria Math" panose="02040503050406030204" pitchFamily="18" charset="0"/>
                          <a:ea typeface="Cambria Math" panose="02040503050406030204" pitchFamily="18" charset="0"/>
                        </a:rPr>
                        <m:t>∙</m:t>
                      </m:r>
                      <m:r>
                        <a:rPr lang="de-DE" sz="2800" b="1" i="1" smtClean="0">
                          <a:latin typeface="Cambria Math" panose="02040503050406030204" pitchFamily="18" charset="0"/>
                          <a:ea typeface="Cambria Math" panose="02040503050406030204" pitchFamily="18" charset="0"/>
                        </a:rPr>
                        <m:t>𝒖</m:t>
                      </m:r>
                      <m:r>
                        <a:rPr lang="de-DE" sz="2800" b="0" i="1" smtClean="0">
                          <a:latin typeface="Cambria Math" panose="02040503050406030204" pitchFamily="18" charset="0"/>
                          <a:ea typeface="Cambria Math" panose="02040503050406030204" pitchFamily="18" charset="0"/>
                        </a:rPr>
                        <m:t>=0</m:t>
                      </m:r>
                    </m:oMath>
                  </m:oMathPara>
                </a14:m>
                <a:endParaRPr lang="en-GB" sz="2800" dirty="0"/>
              </a:p>
            </p:txBody>
          </p:sp>
        </mc:Choice>
        <mc:Fallback xmlns="">
          <p:sp>
            <p:nvSpPr>
              <p:cNvPr id="8" name="Textfeld 7">
                <a:extLst>
                  <a:ext uri="{FF2B5EF4-FFF2-40B4-BE49-F238E27FC236}">
                    <a16:creationId xmlns:a16="http://schemas.microsoft.com/office/drawing/2014/main" id="{71FE0FEC-639B-C94D-889D-B78337252C7F}"/>
                  </a:ext>
                </a:extLst>
              </p:cNvPr>
              <p:cNvSpPr txBox="1">
                <a:spLocks noRot="1" noChangeAspect="1" noMove="1" noResize="1" noEditPoints="1" noAdjustHandles="1" noChangeArrowheads="1" noChangeShapeType="1" noTextEdit="1"/>
              </p:cNvSpPr>
              <p:nvPr/>
            </p:nvSpPr>
            <p:spPr>
              <a:xfrm>
                <a:off x="5169976" y="1512494"/>
                <a:ext cx="1469954" cy="430887"/>
              </a:xfrm>
              <a:prstGeom prst="rect">
                <a:avLst/>
              </a:prstGeom>
              <a:blipFill>
                <a:blip r:embed="rId2"/>
                <a:stretch>
                  <a:fillRect l="-4274" r="-4274"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600E62E4-2317-954C-B0AB-6FDC97DDE8B2}"/>
                  </a:ext>
                </a:extLst>
              </p:cNvPr>
              <p:cNvSpPr txBox="1"/>
              <p:nvPr/>
            </p:nvSpPr>
            <p:spPr>
              <a:xfrm>
                <a:off x="2736617" y="2191649"/>
                <a:ext cx="4866717" cy="80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ea typeface="Cambria Math" panose="02040503050406030204" pitchFamily="18" charset="0"/>
                            </a:rPr>
                          </m:ctrlPr>
                        </m:sSubPr>
                        <m:e>
                          <m:r>
                            <a:rPr lang="en-GB" sz="2800" b="0" i="1">
                              <a:latin typeface="Cambria Math" panose="02040503050406030204" pitchFamily="18" charset="0"/>
                              <a:ea typeface="Cambria Math" panose="02040503050406030204" pitchFamily="18" charset="0"/>
                            </a:rPr>
                            <m:t>𝜕</m:t>
                          </m:r>
                        </m:e>
                        <m:sub>
                          <m:r>
                            <a:rPr lang="de-DE" sz="2800" b="0" i="1" smtClean="0">
                              <a:latin typeface="Cambria Math" panose="02040503050406030204" pitchFamily="18" charset="0"/>
                              <a:ea typeface="Cambria Math" panose="02040503050406030204" pitchFamily="18" charset="0"/>
                            </a:rPr>
                            <m:t>𝑡</m:t>
                          </m:r>
                        </m:sub>
                      </m:sSub>
                      <m:r>
                        <a:rPr lang="de-DE" sz="2800" b="1" i="1" smtClean="0">
                          <a:latin typeface="Cambria Math" panose="02040503050406030204" pitchFamily="18" charset="0"/>
                          <a:ea typeface="Cambria Math" panose="02040503050406030204" pitchFamily="18" charset="0"/>
                        </a:rPr>
                        <m:t>𝒖</m:t>
                      </m:r>
                      <m:r>
                        <a:rPr lang="de-DE" sz="2800" b="1" i="1" smtClean="0">
                          <a:latin typeface="Cambria Math" panose="02040503050406030204" pitchFamily="18" charset="0"/>
                          <a:ea typeface="Cambria Math" panose="02040503050406030204" pitchFamily="18" charset="0"/>
                        </a:rPr>
                        <m:t>+</m:t>
                      </m:r>
                      <m:d>
                        <m:dPr>
                          <m:ctrlPr>
                            <a:rPr lang="de-DE" sz="2800" b="1" i="1" smtClean="0">
                              <a:latin typeface="Cambria Math" panose="02040503050406030204" pitchFamily="18" charset="0"/>
                              <a:ea typeface="Cambria Math" panose="02040503050406030204" pitchFamily="18" charset="0"/>
                            </a:rPr>
                          </m:ctrlPr>
                        </m:dPr>
                        <m:e>
                          <m:r>
                            <a:rPr lang="de-DE" sz="2800" b="1" i="1" smtClean="0">
                              <a:latin typeface="Cambria Math" panose="02040503050406030204" pitchFamily="18" charset="0"/>
                              <a:ea typeface="Cambria Math" panose="02040503050406030204" pitchFamily="18" charset="0"/>
                            </a:rPr>
                            <m:t>𝒖</m:t>
                          </m:r>
                          <m:r>
                            <a:rPr lang="de-DE" sz="2800" b="0" i="1" smtClean="0">
                              <a:latin typeface="Cambria Math" panose="02040503050406030204" pitchFamily="18" charset="0"/>
                              <a:ea typeface="Cambria Math" panose="02040503050406030204" pitchFamily="18" charset="0"/>
                            </a:rPr>
                            <m:t>∙</m:t>
                          </m:r>
                          <m:r>
                            <m:rPr>
                              <m:sty m:val="p"/>
                            </m:rPr>
                            <a:rPr lang="de-DE" sz="2800" b="0" i="1" smtClean="0">
                              <a:latin typeface="Cambria Math" panose="02040503050406030204" pitchFamily="18" charset="0"/>
                              <a:ea typeface="Cambria Math" panose="02040503050406030204" pitchFamily="18" charset="0"/>
                            </a:rPr>
                            <m:t>∇</m:t>
                          </m:r>
                        </m:e>
                      </m:d>
                      <m:r>
                        <a:rPr lang="de-DE" sz="2800" b="1" i="1" smtClean="0">
                          <a:latin typeface="Cambria Math" panose="02040503050406030204" pitchFamily="18" charset="0"/>
                          <a:ea typeface="Cambria Math" panose="02040503050406030204" pitchFamily="18" charset="0"/>
                        </a:rPr>
                        <m:t>𝒖</m:t>
                      </m:r>
                      <m:r>
                        <a:rPr lang="de-DE" sz="2800" b="1" i="1" smtClean="0">
                          <a:latin typeface="Cambria Math" panose="02040503050406030204" pitchFamily="18" charset="0"/>
                          <a:ea typeface="Cambria Math" panose="02040503050406030204" pitchFamily="18" charset="0"/>
                        </a:rPr>
                        <m:t>+ </m:t>
                      </m:r>
                      <m:r>
                        <a:rPr lang="de-DE" sz="2800" b="0" i="1" smtClean="0">
                          <a:latin typeface="Cambria Math" panose="02040503050406030204" pitchFamily="18" charset="0"/>
                          <a:ea typeface="Cambria Math" panose="02040503050406030204" pitchFamily="18" charset="0"/>
                        </a:rPr>
                        <m:t>𝛻</m:t>
                      </m:r>
                      <m:r>
                        <a:rPr lang="de-DE" sz="2800" b="0" i="1" smtClean="0">
                          <a:latin typeface="Cambria Math" panose="02040503050406030204" pitchFamily="18" charset="0"/>
                          <a:ea typeface="Cambria Math" panose="02040503050406030204" pitchFamily="18" charset="0"/>
                        </a:rPr>
                        <m:t>𝑝</m:t>
                      </m:r>
                      <m:r>
                        <a:rPr lang="de-DE" sz="2800" b="0" i="1" smtClean="0">
                          <a:latin typeface="Cambria Math" panose="02040503050406030204" pitchFamily="18" charset="0"/>
                          <a:ea typeface="Cambria Math" panose="02040503050406030204" pitchFamily="18" charset="0"/>
                        </a:rPr>
                        <m:t>= </m:t>
                      </m:r>
                      <m:f>
                        <m:fPr>
                          <m:ctrlPr>
                            <a:rPr lang="de-DE" sz="2800" b="0" i="1" smtClean="0">
                              <a:latin typeface="Cambria Math" panose="02040503050406030204" pitchFamily="18" charset="0"/>
                              <a:ea typeface="Cambria Math" panose="02040503050406030204" pitchFamily="18" charset="0"/>
                            </a:rPr>
                          </m:ctrlPr>
                        </m:fPr>
                        <m:num>
                          <m:r>
                            <a:rPr lang="de-DE" sz="2800" b="0" i="1" smtClean="0">
                              <a:latin typeface="Cambria Math" panose="02040503050406030204" pitchFamily="18" charset="0"/>
                              <a:ea typeface="Cambria Math" panose="02040503050406030204" pitchFamily="18" charset="0"/>
                            </a:rPr>
                            <m:t>1</m:t>
                          </m:r>
                        </m:num>
                        <m:den>
                          <m:r>
                            <a:rPr lang="de-DE" sz="2800" b="0" i="1" smtClean="0">
                              <a:latin typeface="Cambria Math" panose="02040503050406030204" pitchFamily="18" charset="0"/>
                              <a:ea typeface="Cambria Math" panose="02040503050406030204" pitchFamily="18" charset="0"/>
                            </a:rPr>
                            <m:t>𝑅𝑒</m:t>
                          </m:r>
                        </m:den>
                      </m:f>
                      <m:sSup>
                        <m:sSupPr>
                          <m:ctrlPr>
                            <a:rPr lang="de-DE" sz="2800" b="0" i="1" smtClean="0">
                              <a:latin typeface="Cambria Math" panose="02040503050406030204" pitchFamily="18" charset="0"/>
                              <a:ea typeface="Cambria Math" panose="02040503050406030204" pitchFamily="18" charset="0"/>
                            </a:rPr>
                          </m:ctrlPr>
                        </m:sSupPr>
                        <m:e>
                          <m:r>
                            <m:rPr>
                              <m:sty m:val="p"/>
                            </m:rPr>
                            <a:rPr lang="de-DE" sz="2800" b="0" i="1" smtClean="0">
                              <a:latin typeface="Cambria Math" panose="02040503050406030204" pitchFamily="18" charset="0"/>
                              <a:ea typeface="Cambria Math" panose="02040503050406030204" pitchFamily="18" charset="0"/>
                            </a:rPr>
                            <m:t>∇</m:t>
                          </m:r>
                        </m:e>
                        <m:sup>
                          <m:r>
                            <a:rPr lang="de-DE" sz="2800" b="0" i="1" smtClean="0">
                              <a:latin typeface="Cambria Math" panose="02040503050406030204" pitchFamily="18" charset="0"/>
                              <a:ea typeface="Cambria Math" panose="02040503050406030204" pitchFamily="18" charset="0"/>
                            </a:rPr>
                            <m:t>2</m:t>
                          </m:r>
                        </m:sup>
                      </m:sSup>
                      <m:r>
                        <a:rPr lang="de-DE" sz="2800" b="1" i="1" smtClean="0">
                          <a:latin typeface="Cambria Math" panose="02040503050406030204" pitchFamily="18" charset="0"/>
                          <a:ea typeface="Cambria Math" panose="02040503050406030204" pitchFamily="18" charset="0"/>
                        </a:rPr>
                        <m:t>𝒖</m:t>
                      </m:r>
                    </m:oMath>
                  </m:oMathPara>
                </a14:m>
                <a:endParaRPr lang="en-GB" sz="2800" b="1" dirty="0"/>
              </a:p>
            </p:txBody>
          </p:sp>
        </mc:Choice>
        <mc:Fallback xmlns="">
          <p:sp>
            <p:nvSpPr>
              <p:cNvPr id="10" name="Textfeld 9">
                <a:extLst>
                  <a:ext uri="{FF2B5EF4-FFF2-40B4-BE49-F238E27FC236}">
                    <a16:creationId xmlns:a16="http://schemas.microsoft.com/office/drawing/2014/main" id="{600E62E4-2317-954C-B0AB-6FDC97DDE8B2}"/>
                  </a:ext>
                </a:extLst>
              </p:cNvPr>
              <p:cNvSpPr txBox="1">
                <a:spLocks noRot="1" noChangeAspect="1" noMove="1" noResize="1" noEditPoints="1" noAdjustHandles="1" noChangeArrowheads="1" noChangeShapeType="1" noTextEdit="1"/>
              </p:cNvSpPr>
              <p:nvPr/>
            </p:nvSpPr>
            <p:spPr>
              <a:xfrm>
                <a:off x="2736617" y="2191649"/>
                <a:ext cx="4866717" cy="809389"/>
              </a:xfrm>
              <a:prstGeom prst="rect">
                <a:avLst/>
              </a:prstGeom>
              <a:blipFill>
                <a:blip r:embed="rId3"/>
                <a:stretch>
                  <a:fillRect l="-1039" t="-1563" r="-260"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3B090B23-8313-CF4C-9182-CC76E8440031}"/>
                  </a:ext>
                </a:extLst>
              </p:cNvPr>
              <p:cNvSpPr txBox="1"/>
              <p:nvPr/>
            </p:nvSpPr>
            <p:spPr>
              <a:xfrm>
                <a:off x="440658" y="3390204"/>
                <a:ext cx="8513379" cy="2742739"/>
              </a:xfrm>
              <a:prstGeom prst="rect">
                <a:avLst/>
              </a:prstGeom>
              <a:noFill/>
            </p:spPr>
            <p:txBody>
              <a:bodyPr wrap="square" rtlCol="0">
                <a:spAutoFit/>
              </a:bodyPr>
              <a:lstStyle/>
              <a:p>
                <a:r>
                  <a:rPr lang="en-GB" sz="2400" u="sng" dirty="0">
                    <a:sym typeface="Wingdings" pitchFamily="2" charset="2"/>
                  </a:rPr>
                  <a:t>To – Do</a:t>
                </a:r>
                <a:r>
                  <a:rPr lang="en-GB" sz="2400" dirty="0">
                    <a:sym typeface="Wingdings" pitchFamily="2" charset="2"/>
                  </a:rPr>
                  <a:t>:</a:t>
                </a:r>
              </a:p>
              <a:p>
                <a:pPr marL="342900" indent="-342900">
                  <a:buFont typeface="Wingdings" pitchFamily="2" charset="2"/>
                  <a:buChar char="§"/>
                </a:pPr>
                <a:endParaRPr lang="en-GB" sz="2400" dirty="0">
                  <a:sym typeface="Wingdings" pitchFamily="2" charset="2"/>
                </a:endParaRPr>
              </a:p>
              <a:p>
                <a:pPr marL="342900" indent="-342900">
                  <a:buFont typeface="Wingdings" pitchFamily="2" charset="2"/>
                  <a:buChar char="§"/>
                </a:pPr>
                <a:r>
                  <a:rPr lang="en-GB" sz="2400" dirty="0">
                    <a:sym typeface="Wingdings" pitchFamily="2" charset="2"/>
                  </a:rPr>
                  <a:t>Introduce mode ansatz</a:t>
                </a:r>
              </a:p>
              <a:p>
                <a:pPr marL="342900" indent="-342900">
                  <a:buFont typeface="Wingdings" pitchFamily="2" charset="2"/>
                  <a:buChar char="§"/>
                </a:pPr>
                <a:endParaRPr lang="en-GB" sz="2400" dirty="0">
                  <a:sym typeface="Wingdings" pitchFamily="2" charset="2"/>
                </a:endParaRPr>
              </a:p>
              <a:p>
                <a:pPr marL="342900" indent="-342900">
                  <a:buFont typeface="Wingdings" pitchFamily="2" charset="2"/>
                  <a:buChar char="§"/>
                </a:pPr>
                <a:r>
                  <a:rPr lang="en-GB" sz="2400" dirty="0">
                    <a:sym typeface="Wingdings" pitchFamily="2" charset="2"/>
                  </a:rPr>
                  <a:t>Discretize</a:t>
                </a:r>
              </a:p>
              <a:p>
                <a:pPr marL="342900" indent="-342900">
                  <a:buFont typeface="Wingdings" pitchFamily="2" charset="2"/>
                  <a:buChar char="§"/>
                </a:pPr>
                <a:endParaRPr lang="en-GB" sz="2400" dirty="0">
                  <a:sym typeface="Wingdings" pitchFamily="2" charset="2"/>
                </a:endParaRPr>
              </a:p>
              <a:p>
                <a:pPr marL="342900" indent="-342900">
                  <a:buFont typeface="Wingdings" pitchFamily="2" charset="2"/>
                  <a:buChar char="§"/>
                </a:pPr>
                <a:r>
                  <a:rPr lang="en-GB" sz="2400" dirty="0">
                    <a:sym typeface="Wingdings" pitchFamily="2" charset="2"/>
                  </a:rPr>
                  <a:t>Matrix-Vector Form   </a:t>
                </a:r>
                <a14:m>
                  <m:oMath xmlns:m="http://schemas.openxmlformats.org/officeDocument/2006/math">
                    <m:acc>
                      <m:accPr>
                        <m:chr m:val="̿"/>
                        <m:ctrlPr>
                          <a:rPr lang="en-GB" sz="2400" b="1" i="1" smtClean="0">
                            <a:latin typeface="Cambria Math" panose="02040503050406030204" pitchFamily="18" charset="0"/>
                            <a:sym typeface="Wingdings" pitchFamily="2" charset="2"/>
                          </a:rPr>
                        </m:ctrlPr>
                      </m:accPr>
                      <m:e>
                        <m:r>
                          <a:rPr lang="de-DE" sz="2400" b="1" i="1" smtClean="0">
                            <a:latin typeface="Cambria Math" panose="02040503050406030204" pitchFamily="18" charset="0"/>
                            <a:sym typeface="Wingdings" pitchFamily="2" charset="2"/>
                          </a:rPr>
                          <m:t>𝑨</m:t>
                        </m:r>
                      </m:e>
                    </m:acc>
                    <m:r>
                      <a:rPr lang="de-DE" sz="2400" b="1" i="1" smtClean="0">
                        <a:latin typeface="Cambria Math" panose="02040503050406030204" pitchFamily="18" charset="0"/>
                        <a:sym typeface="Wingdings" pitchFamily="2" charset="2"/>
                      </a:rPr>
                      <m:t>𝒇</m:t>
                    </m:r>
                    <m:r>
                      <a:rPr lang="de-DE" sz="2400" b="0" i="1" smtClean="0">
                        <a:latin typeface="Cambria Math" panose="02040503050406030204" pitchFamily="18" charset="0"/>
                        <a:sym typeface="Wingdings" pitchFamily="2" charset="2"/>
                      </a:rPr>
                      <m:t>=</m:t>
                    </m:r>
                    <m:r>
                      <a:rPr lang="de-DE" sz="2400" b="0" i="1" smtClean="0">
                        <a:latin typeface="Cambria Math" panose="02040503050406030204" pitchFamily="18" charset="0"/>
                        <a:sym typeface="Wingdings" pitchFamily="2" charset="2"/>
                      </a:rPr>
                      <m:t>𝑐</m:t>
                    </m:r>
                    <m:acc>
                      <m:accPr>
                        <m:chr m:val="̿"/>
                        <m:ctrlPr>
                          <a:rPr lang="de-DE" sz="2400" b="0" i="1" smtClean="0">
                            <a:latin typeface="Cambria Math" panose="02040503050406030204" pitchFamily="18" charset="0"/>
                            <a:sym typeface="Wingdings" pitchFamily="2" charset="2"/>
                          </a:rPr>
                        </m:ctrlPr>
                      </m:accPr>
                      <m:e>
                        <m:r>
                          <a:rPr lang="de-DE" sz="2400" b="1" i="1" smtClean="0">
                            <a:latin typeface="Cambria Math" panose="02040503050406030204" pitchFamily="18" charset="0"/>
                            <a:sym typeface="Wingdings" pitchFamily="2" charset="2"/>
                          </a:rPr>
                          <m:t>𝑩</m:t>
                        </m:r>
                      </m:e>
                    </m:acc>
                    <m:r>
                      <a:rPr lang="de-DE" sz="2400" b="1" i="1" smtClean="0">
                        <a:latin typeface="Cambria Math" panose="02040503050406030204" pitchFamily="18" charset="0"/>
                        <a:sym typeface="Wingdings" pitchFamily="2" charset="2"/>
                      </a:rPr>
                      <m:t>𝒇</m:t>
                    </m:r>
                    <m:r>
                      <a:rPr lang="de-DE" sz="2400" b="0" i="1" smtClean="0">
                        <a:latin typeface="Cambria Math" panose="02040503050406030204" pitchFamily="18" charset="0"/>
                        <a:sym typeface="Wingdings" pitchFamily="2" charset="2"/>
                      </a:rPr>
                      <m:t>  </m:t>
                    </m:r>
                  </m:oMath>
                </a14:m>
                <a:endParaRPr lang="en-GB" sz="2400" dirty="0">
                  <a:sym typeface="Wingdings" pitchFamily="2" charset="2"/>
                </a:endParaRPr>
              </a:p>
            </p:txBody>
          </p:sp>
        </mc:Choice>
        <mc:Fallback xmlns="">
          <p:sp>
            <p:nvSpPr>
              <p:cNvPr id="11" name="Textfeld 10">
                <a:extLst>
                  <a:ext uri="{FF2B5EF4-FFF2-40B4-BE49-F238E27FC236}">
                    <a16:creationId xmlns:a16="http://schemas.microsoft.com/office/drawing/2014/main" id="{3B090B23-8313-CF4C-9182-CC76E8440031}"/>
                  </a:ext>
                </a:extLst>
              </p:cNvPr>
              <p:cNvSpPr txBox="1">
                <a:spLocks noRot="1" noChangeAspect="1" noMove="1" noResize="1" noEditPoints="1" noAdjustHandles="1" noChangeArrowheads="1" noChangeShapeType="1" noTextEdit="1"/>
              </p:cNvSpPr>
              <p:nvPr/>
            </p:nvSpPr>
            <p:spPr>
              <a:xfrm>
                <a:off x="440658" y="3390204"/>
                <a:ext cx="8513379" cy="2742739"/>
              </a:xfrm>
              <a:prstGeom prst="rect">
                <a:avLst/>
              </a:prstGeom>
              <a:blipFill>
                <a:blip r:embed="rId4"/>
                <a:stretch>
                  <a:fillRect l="-1043" t="-1382" b="-2765"/>
                </a:stretch>
              </a:blipFill>
            </p:spPr>
            <p:txBody>
              <a:bodyPr/>
              <a:lstStyle/>
              <a:p>
                <a:r>
                  <a:rPr lang="en-GB">
                    <a:noFill/>
                  </a:rPr>
                  <a:t> </a:t>
                </a:r>
              </a:p>
            </p:txBody>
          </p:sp>
        </mc:Fallback>
      </mc:AlternateContent>
    </p:spTree>
    <p:extLst>
      <p:ext uri="{BB962C8B-B14F-4D97-AF65-F5344CB8AC3E}">
        <p14:creationId xmlns:p14="http://schemas.microsoft.com/office/powerpoint/2010/main" val="305139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CF41FBA-1290-7F49-A55E-0433470A9D41}"/>
              </a:ext>
            </a:extLst>
          </p:cNvPr>
          <p:cNvSpPr>
            <a:spLocks noGrp="1"/>
          </p:cNvSpPr>
          <p:nvPr>
            <p:ph type="dt" sz="half" idx="10"/>
          </p:nvPr>
        </p:nvSpPr>
        <p:spPr/>
        <p:txBody>
          <a:bodyPr/>
          <a:lstStyle/>
          <a:p>
            <a:fld id="{34A008CA-8BCE-5143-AE16-2D8BE654CD9D}" type="datetime1">
              <a:rPr lang="de-DE" smtClean="0"/>
              <a:t>17.07.18</a:t>
            </a:fld>
            <a:endParaRPr lang="en-GB"/>
          </a:p>
        </p:txBody>
      </p:sp>
      <p:sp>
        <p:nvSpPr>
          <p:cNvPr id="5" name="Fußzeilenplatzhalter 4">
            <a:extLst>
              <a:ext uri="{FF2B5EF4-FFF2-40B4-BE49-F238E27FC236}">
                <a16:creationId xmlns:a16="http://schemas.microsoft.com/office/drawing/2014/main" id="{809A5408-0E00-7B48-A9F0-13F83481FEA3}"/>
              </a:ext>
            </a:extLst>
          </p:cNvPr>
          <p:cNvSpPr>
            <a:spLocks noGrp="1"/>
          </p:cNvSpPr>
          <p:nvPr>
            <p:ph type="ftr" sz="quarter" idx="11"/>
          </p:nvPr>
        </p:nvSpPr>
        <p:spPr/>
        <p:txBody>
          <a:bodyPr/>
          <a:lstStyle/>
          <a:p>
            <a:r>
              <a:rPr lang="en-GB"/>
              <a:t>Jousef Murad – Linear Stability Analysis of Plane Channel Flow</a:t>
            </a:r>
          </a:p>
        </p:txBody>
      </p:sp>
      <p:sp>
        <p:nvSpPr>
          <p:cNvPr id="6" name="Foliennummernplatzhalter 5">
            <a:extLst>
              <a:ext uri="{FF2B5EF4-FFF2-40B4-BE49-F238E27FC236}">
                <a16:creationId xmlns:a16="http://schemas.microsoft.com/office/drawing/2014/main" id="{1C358C1B-EDEB-C84D-B898-896A848E27C4}"/>
              </a:ext>
            </a:extLst>
          </p:cNvPr>
          <p:cNvSpPr>
            <a:spLocks noGrp="1"/>
          </p:cNvSpPr>
          <p:nvPr>
            <p:ph type="sldNum" sz="quarter" idx="12"/>
          </p:nvPr>
        </p:nvSpPr>
        <p:spPr/>
        <p:txBody>
          <a:bodyPr/>
          <a:lstStyle/>
          <a:p>
            <a:fld id="{CD64B24C-07B1-394B-A9FD-233FCBE15C93}" type="slidenum">
              <a:rPr lang="en-GB" smtClean="0"/>
              <a:t>9</a:t>
            </a:fld>
            <a:endParaRPr lang="en-GB"/>
          </a:p>
        </p:txBody>
      </p:sp>
      <p:sp>
        <p:nvSpPr>
          <p:cNvPr id="7" name="Rechteck 6">
            <a:extLst>
              <a:ext uri="{FF2B5EF4-FFF2-40B4-BE49-F238E27FC236}">
                <a16:creationId xmlns:a16="http://schemas.microsoft.com/office/drawing/2014/main" id="{E195B535-0482-574B-915E-DAFC98A83BF1}"/>
              </a:ext>
            </a:extLst>
          </p:cNvPr>
          <p:cNvSpPr/>
          <p:nvPr/>
        </p:nvSpPr>
        <p:spPr>
          <a:xfrm>
            <a:off x="440658" y="448582"/>
            <a:ext cx="5197257" cy="584775"/>
          </a:xfrm>
          <a:prstGeom prst="rect">
            <a:avLst/>
          </a:prstGeom>
        </p:spPr>
        <p:txBody>
          <a:bodyPr wrap="none">
            <a:spAutoFit/>
          </a:bodyPr>
          <a:lstStyle/>
          <a:p>
            <a:r>
              <a:rPr lang="de-DE" sz="3200" b="1" u="sng" dirty="0">
                <a:latin typeface="Arial" panose="020B0604020202020204" pitchFamily="34" charset="0"/>
                <a:cs typeface="Arial" panose="020B0604020202020204" pitchFamily="34" charset="0"/>
              </a:rPr>
              <a:t>Orr-Sommerfeld Equation</a:t>
            </a:r>
            <a:endParaRPr lang="de-DE" sz="3200" b="1" u="sng" dirty="0">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EEA00D35-DAEC-984A-850C-C09C741A9BCE}"/>
                  </a:ext>
                </a:extLst>
              </p:cNvPr>
              <p:cNvSpPr txBox="1"/>
              <p:nvPr/>
            </p:nvSpPr>
            <p:spPr>
              <a:xfrm>
                <a:off x="1622627" y="1285875"/>
                <a:ext cx="8946745" cy="83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400" i="1" smtClean="0">
                              <a:latin typeface="Cambria Math" panose="02040503050406030204" pitchFamily="18" charset="0"/>
                            </a:rPr>
                          </m:ctrlPr>
                        </m:sSupPr>
                        <m:e>
                          <m:r>
                            <a:rPr lang="de-DE" sz="2400" b="0" i="1" smtClean="0">
                              <a:latin typeface="Cambria Math" panose="02040503050406030204" pitchFamily="18" charset="0"/>
                            </a:rPr>
                            <m:t>𝑘</m:t>
                          </m:r>
                        </m:e>
                        <m:sup>
                          <m:r>
                            <a:rPr lang="de-DE" sz="2400" b="0" i="1" smtClean="0">
                              <a:latin typeface="Cambria Math" panose="02040503050406030204" pitchFamily="18" charset="0"/>
                            </a:rPr>
                            <m:t>4</m:t>
                          </m:r>
                        </m:sup>
                      </m:sSup>
                      <m:r>
                        <a:rPr lang="de-DE" sz="2400" b="0" i="1" smtClean="0">
                          <a:latin typeface="Cambria Math" panose="02040503050406030204" pitchFamily="18" charset="0"/>
                        </a:rPr>
                        <m:t>𝑓</m:t>
                      </m:r>
                      <m:r>
                        <a:rPr lang="de-DE" sz="2400" b="0" i="1" smtClean="0">
                          <a:latin typeface="Cambria Math" panose="02040503050406030204" pitchFamily="18" charset="0"/>
                        </a:rPr>
                        <m:t> −2</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𝑘</m:t>
                          </m:r>
                        </m:e>
                        <m:sup>
                          <m:r>
                            <a:rPr lang="de-DE" sz="2400" b="0" i="1" smtClean="0">
                              <a:latin typeface="Cambria Math" panose="02040503050406030204" pitchFamily="18" charset="0"/>
                            </a:rPr>
                            <m:t>2</m:t>
                          </m:r>
                        </m:sup>
                      </m:sSup>
                      <m:f>
                        <m:fPr>
                          <m:ctrlPr>
                            <a:rPr lang="de-DE" sz="2400" b="0" i="1" smtClean="0">
                              <a:latin typeface="Cambria Math" panose="02040503050406030204" pitchFamily="18" charset="0"/>
                            </a:rPr>
                          </m:ctrlPr>
                        </m:fPr>
                        <m:num>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𝑑</m:t>
                              </m:r>
                            </m:e>
                            <m:sup>
                              <m:r>
                                <a:rPr lang="de-DE" sz="2400" b="0" i="1" smtClean="0">
                                  <a:latin typeface="Cambria Math" panose="02040503050406030204" pitchFamily="18" charset="0"/>
                                </a:rPr>
                                <m:t>2</m:t>
                              </m:r>
                            </m:sup>
                          </m:sSup>
                          <m:r>
                            <a:rPr lang="de-DE" sz="2400" b="0" i="1" smtClean="0">
                              <a:latin typeface="Cambria Math" panose="02040503050406030204" pitchFamily="18" charset="0"/>
                            </a:rPr>
                            <m:t>𝑓</m:t>
                          </m:r>
                        </m:num>
                        <m:den>
                          <m:r>
                            <a:rPr lang="de-DE" sz="2400" b="0" i="1" smtClean="0">
                              <a:latin typeface="Cambria Math" panose="02040503050406030204" pitchFamily="18" charset="0"/>
                            </a:rPr>
                            <m:t>𝑑</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𝑦</m:t>
                              </m:r>
                            </m:e>
                            <m:sup>
                              <m:r>
                                <a:rPr lang="de-DE" sz="2400" b="0" i="1" smtClean="0">
                                  <a:latin typeface="Cambria Math" panose="02040503050406030204" pitchFamily="18" charset="0"/>
                                </a:rPr>
                                <m:t>2</m:t>
                              </m:r>
                            </m:sup>
                          </m:sSup>
                        </m:den>
                      </m:f>
                      <m:r>
                        <a:rPr lang="de-DE" sz="2400" b="0" i="1" smtClean="0">
                          <a:latin typeface="Cambria Math" panose="02040503050406030204" pitchFamily="18" charset="0"/>
                        </a:rPr>
                        <m:t>+ </m:t>
                      </m:r>
                      <m:f>
                        <m:fPr>
                          <m:ctrlPr>
                            <a:rPr lang="de-DE" sz="2400" b="0" i="1" smtClean="0">
                              <a:latin typeface="Cambria Math" panose="02040503050406030204" pitchFamily="18" charset="0"/>
                            </a:rPr>
                          </m:ctrlPr>
                        </m:fPr>
                        <m:num>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𝑑</m:t>
                              </m:r>
                            </m:e>
                            <m:sup>
                              <m:r>
                                <a:rPr lang="de-DE" sz="2400" b="0" i="1" smtClean="0">
                                  <a:latin typeface="Cambria Math" panose="02040503050406030204" pitchFamily="18" charset="0"/>
                                </a:rPr>
                                <m:t>4</m:t>
                              </m:r>
                            </m:sup>
                          </m:sSup>
                          <m:r>
                            <a:rPr lang="de-DE" sz="2400" b="0" i="1" smtClean="0">
                              <a:latin typeface="Cambria Math" panose="02040503050406030204" pitchFamily="18" charset="0"/>
                            </a:rPr>
                            <m:t>𝑓</m:t>
                          </m:r>
                        </m:num>
                        <m:den>
                          <m:r>
                            <a:rPr lang="de-DE" sz="2400" b="0" i="1" smtClean="0">
                              <a:latin typeface="Cambria Math" panose="02040503050406030204" pitchFamily="18" charset="0"/>
                            </a:rPr>
                            <m:t>𝑑</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𝑦</m:t>
                              </m:r>
                            </m:e>
                            <m:sup>
                              <m:r>
                                <a:rPr lang="de-DE" sz="2400" b="0" i="1" smtClean="0">
                                  <a:latin typeface="Cambria Math" panose="02040503050406030204" pitchFamily="18" charset="0"/>
                                </a:rPr>
                                <m:t>4</m:t>
                              </m:r>
                            </m:sup>
                          </m:sSup>
                        </m:den>
                      </m:f>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ea typeface="Cambria Math" panose="02040503050406030204" pitchFamily="18" charset="0"/>
                        </a:rPr>
                        <m:t>𝜈</m:t>
                      </m:r>
                      <m:r>
                        <a:rPr lang="de-DE" sz="2400" b="0" i="1" smtClean="0">
                          <a:latin typeface="Cambria Math" panose="02040503050406030204" pitchFamily="18" charset="0"/>
                          <a:ea typeface="Cambria Math" panose="02040503050406030204" pitchFamily="18" charset="0"/>
                        </a:rPr>
                        <m:t>𝑘</m:t>
                      </m:r>
                      <m:r>
                        <a:rPr lang="de-DE" sz="2400" b="0" i="1" smtClean="0">
                          <a:latin typeface="Cambria Math" panose="02040503050406030204" pitchFamily="18" charset="0"/>
                          <a:ea typeface="Cambria Math" panose="02040503050406030204" pitchFamily="18" charset="0"/>
                        </a:rPr>
                        <m:t> (</m:t>
                      </m:r>
                      <m:d>
                        <m:dPr>
                          <m:ctrlPr>
                            <a:rPr lang="de-DE" sz="2400" b="0" i="1" smtClean="0">
                              <a:solidFill>
                                <a:srgbClr val="FF0000"/>
                              </a:solidFill>
                              <a:latin typeface="Cambria Math" panose="02040503050406030204" pitchFamily="18" charset="0"/>
                              <a:ea typeface="Cambria Math" panose="02040503050406030204" pitchFamily="18" charset="0"/>
                            </a:rPr>
                          </m:ctrlPr>
                        </m:dPr>
                        <m:e>
                          <m:r>
                            <a:rPr lang="de-DE" sz="2400" b="0" i="1" smtClean="0">
                              <a:solidFill>
                                <a:srgbClr val="FF0000"/>
                              </a:solidFill>
                              <a:latin typeface="Cambria Math" panose="02040503050406030204" pitchFamily="18" charset="0"/>
                              <a:ea typeface="Cambria Math" panose="02040503050406030204" pitchFamily="18" charset="0"/>
                            </a:rPr>
                            <m:t>𝑈</m:t>
                          </m:r>
                          <m:d>
                            <m:dPr>
                              <m:ctrlPr>
                                <a:rPr lang="de-DE" sz="2400" b="0" i="1" smtClean="0">
                                  <a:solidFill>
                                    <a:srgbClr val="FF0000"/>
                                  </a:solidFill>
                                  <a:latin typeface="Cambria Math" panose="02040503050406030204" pitchFamily="18" charset="0"/>
                                  <a:ea typeface="Cambria Math" panose="02040503050406030204" pitchFamily="18" charset="0"/>
                                </a:rPr>
                              </m:ctrlPr>
                            </m:dPr>
                            <m:e>
                              <m:r>
                                <a:rPr lang="de-DE" sz="2400" b="0" i="1" smtClean="0">
                                  <a:solidFill>
                                    <a:srgbClr val="FF0000"/>
                                  </a:solidFill>
                                  <a:latin typeface="Cambria Math" panose="02040503050406030204" pitchFamily="18" charset="0"/>
                                  <a:ea typeface="Cambria Math" panose="02040503050406030204" pitchFamily="18" charset="0"/>
                                </a:rPr>
                                <m:t>𝑦</m:t>
                              </m:r>
                            </m:e>
                          </m:d>
                          <m:r>
                            <a:rPr lang="de-DE" sz="2400" b="0" i="1" smtClean="0">
                              <a:solidFill>
                                <a:srgbClr val="FF0000"/>
                              </a:solidFill>
                              <a:latin typeface="Cambria Math" panose="02040503050406030204" pitchFamily="18" charset="0"/>
                              <a:ea typeface="Cambria Math" panose="02040503050406030204" pitchFamily="18" charset="0"/>
                            </a:rPr>
                            <m:t> −</m:t>
                          </m:r>
                          <m:r>
                            <a:rPr lang="de-DE" sz="2400" b="0" i="1" smtClean="0">
                              <a:solidFill>
                                <a:srgbClr val="FF0000"/>
                              </a:solidFill>
                              <a:latin typeface="Cambria Math" panose="02040503050406030204" pitchFamily="18" charset="0"/>
                              <a:ea typeface="Cambria Math" panose="02040503050406030204" pitchFamily="18" charset="0"/>
                            </a:rPr>
                            <m:t>𝑐</m:t>
                          </m:r>
                        </m:e>
                      </m:d>
                      <m:r>
                        <a:rPr lang="de-DE" sz="2400" b="0" i="1" smtClean="0">
                          <a:solidFill>
                            <a:srgbClr val="FF0000"/>
                          </a:solidFill>
                          <a:latin typeface="Cambria Math" panose="02040503050406030204" pitchFamily="18" charset="0"/>
                          <a:ea typeface="Cambria Math" panose="02040503050406030204" pitchFamily="18" charset="0"/>
                        </a:rPr>
                        <m:t> </m:t>
                      </m:r>
                      <m:d>
                        <m:dPr>
                          <m:ctrlPr>
                            <a:rPr lang="de-DE" sz="2400" b="0" i="1" smtClean="0">
                              <a:solidFill>
                                <a:srgbClr val="FF0000"/>
                              </a:solidFill>
                              <a:latin typeface="Cambria Math" panose="02040503050406030204" pitchFamily="18" charset="0"/>
                              <a:ea typeface="Cambria Math" panose="02040503050406030204" pitchFamily="18" charset="0"/>
                            </a:rPr>
                          </m:ctrlPr>
                        </m:dPr>
                        <m:e>
                          <m:f>
                            <m:fPr>
                              <m:ctrlPr>
                                <a:rPr lang="de-DE" sz="2400" b="0" i="1" smtClean="0">
                                  <a:solidFill>
                                    <a:srgbClr val="FF0000"/>
                                  </a:solidFill>
                                  <a:latin typeface="Cambria Math" panose="02040503050406030204" pitchFamily="18" charset="0"/>
                                  <a:ea typeface="Cambria Math" panose="02040503050406030204" pitchFamily="18" charset="0"/>
                                </a:rPr>
                              </m:ctrlPr>
                            </m:fPr>
                            <m:num>
                              <m:sSup>
                                <m:sSupPr>
                                  <m:ctrlPr>
                                    <a:rPr lang="de-DE" sz="2400" b="0" i="1" smtClean="0">
                                      <a:solidFill>
                                        <a:srgbClr val="FF0000"/>
                                      </a:solidFill>
                                      <a:latin typeface="Cambria Math" panose="02040503050406030204" pitchFamily="18" charset="0"/>
                                      <a:ea typeface="Cambria Math" panose="02040503050406030204" pitchFamily="18" charset="0"/>
                                    </a:rPr>
                                  </m:ctrlPr>
                                </m:sSupPr>
                                <m:e>
                                  <m:r>
                                    <a:rPr lang="de-DE" sz="2400" b="0" i="1" smtClean="0">
                                      <a:solidFill>
                                        <a:srgbClr val="FF0000"/>
                                      </a:solidFill>
                                      <a:latin typeface="Cambria Math" panose="02040503050406030204" pitchFamily="18" charset="0"/>
                                      <a:ea typeface="Cambria Math" panose="02040503050406030204" pitchFamily="18" charset="0"/>
                                    </a:rPr>
                                    <m:t>𝑑</m:t>
                                  </m:r>
                                </m:e>
                                <m:sup>
                                  <m:r>
                                    <a:rPr lang="de-DE" sz="2400" b="0" i="1" smtClean="0">
                                      <a:solidFill>
                                        <a:srgbClr val="FF0000"/>
                                      </a:solidFill>
                                      <a:latin typeface="Cambria Math" panose="02040503050406030204" pitchFamily="18" charset="0"/>
                                      <a:ea typeface="Cambria Math" panose="02040503050406030204" pitchFamily="18" charset="0"/>
                                    </a:rPr>
                                    <m:t>2</m:t>
                                  </m:r>
                                </m:sup>
                              </m:sSup>
                              <m:r>
                                <a:rPr lang="de-DE" sz="2400" b="0" i="1" smtClean="0">
                                  <a:solidFill>
                                    <a:srgbClr val="FF0000"/>
                                  </a:solidFill>
                                  <a:latin typeface="Cambria Math" panose="02040503050406030204" pitchFamily="18" charset="0"/>
                                  <a:ea typeface="Cambria Math" panose="02040503050406030204" pitchFamily="18" charset="0"/>
                                </a:rPr>
                                <m:t>𝑓</m:t>
                              </m:r>
                            </m:num>
                            <m:den>
                              <m:r>
                                <a:rPr lang="de-DE" sz="2400" b="0" i="1" smtClean="0">
                                  <a:solidFill>
                                    <a:srgbClr val="FF0000"/>
                                  </a:solidFill>
                                  <a:latin typeface="Cambria Math" panose="02040503050406030204" pitchFamily="18" charset="0"/>
                                  <a:ea typeface="Cambria Math" panose="02040503050406030204" pitchFamily="18" charset="0"/>
                                </a:rPr>
                                <m:t>𝑑</m:t>
                              </m:r>
                              <m:sSup>
                                <m:sSupPr>
                                  <m:ctrlPr>
                                    <a:rPr lang="de-DE" sz="2400" b="0" i="1" smtClean="0">
                                      <a:solidFill>
                                        <a:srgbClr val="FF0000"/>
                                      </a:solidFill>
                                      <a:latin typeface="Cambria Math" panose="02040503050406030204" pitchFamily="18" charset="0"/>
                                      <a:ea typeface="Cambria Math" panose="02040503050406030204" pitchFamily="18" charset="0"/>
                                    </a:rPr>
                                  </m:ctrlPr>
                                </m:sSupPr>
                                <m:e>
                                  <m:r>
                                    <a:rPr lang="de-DE" sz="2400" b="0" i="1" smtClean="0">
                                      <a:solidFill>
                                        <a:srgbClr val="FF0000"/>
                                      </a:solidFill>
                                      <a:latin typeface="Cambria Math" panose="02040503050406030204" pitchFamily="18" charset="0"/>
                                      <a:ea typeface="Cambria Math" panose="02040503050406030204" pitchFamily="18" charset="0"/>
                                    </a:rPr>
                                    <m:t>𝑦</m:t>
                                  </m:r>
                                </m:e>
                                <m:sup>
                                  <m:r>
                                    <a:rPr lang="de-DE" sz="2400" b="0" i="1" smtClean="0">
                                      <a:solidFill>
                                        <a:srgbClr val="FF0000"/>
                                      </a:solidFill>
                                      <a:latin typeface="Cambria Math" panose="02040503050406030204" pitchFamily="18" charset="0"/>
                                      <a:ea typeface="Cambria Math" panose="02040503050406030204" pitchFamily="18" charset="0"/>
                                    </a:rPr>
                                    <m:t>2</m:t>
                                  </m:r>
                                </m:sup>
                              </m:sSup>
                            </m:den>
                          </m:f>
                          <m:r>
                            <a:rPr lang="de-DE" sz="2400" b="0" i="1" smtClean="0">
                              <a:solidFill>
                                <a:srgbClr val="FF0000"/>
                              </a:solidFill>
                              <a:latin typeface="Cambria Math" panose="02040503050406030204" pitchFamily="18" charset="0"/>
                              <a:ea typeface="Cambria Math" panose="02040503050406030204" pitchFamily="18" charset="0"/>
                            </a:rPr>
                            <m:t> − </m:t>
                          </m:r>
                          <m:sSup>
                            <m:sSupPr>
                              <m:ctrlPr>
                                <a:rPr lang="de-DE" sz="2400" b="0" i="1" smtClean="0">
                                  <a:solidFill>
                                    <a:srgbClr val="FF0000"/>
                                  </a:solidFill>
                                  <a:latin typeface="Cambria Math" panose="02040503050406030204" pitchFamily="18" charset="0"/>
                                  <a:ea typeface="Cambria Math" panose="02040503050406030204" pitchFamily="18" charset="0"/>
                                </a:rPr>
                              </m:ctrlPr>
                            </m:sSupPr>
                            <m:e>
                              <m:r>
                                <a:rPr lang="de-DE" sz="2400" b="0" i="1" smtClean="0">
                                  <a:solidFill>
                                    <a:srgbClr val="FF0000"/>
                                  </a:solidFill>
                                  <a:latin typeface="Cambria Math" panose="02040503050406030204" pitchFamily="18" charset="0"/>
                                  <a:ea typeface="Cambria Math" panose="02040503050406030204" pitchFamily="18" charset="0"/>
                                </a:rPr>
                                <m:t>𝑘</m:t>
                              </m:r>
                            </m:e>
                            <m:sup>
                              <m:r>
                                <a:rPr lang="de-DE" sz="2400" b="0" i="1" smtClean="0">
                                  <a:solidFill>
                                    <a:srgbClr val="FF0000"/>
                                  </a:solidFill>
                                  <a:latin typeface="Cambria Math" panose="02040503050406030204" pitchFamily="18" charset="0"/>
                                  <a:ea typeface="Cambria Math" panose="02040503050406030204" pitchFamily="18" charset="0"/>
                                </a:rPr>
                                <m:t>2</m:t>
                              </m:r>
                            </m:sup>
                          </m:sSup>
                          <m:r>
                            <a:rPr lang="de-DE" sz="2400" b="0" i="1" smtClean="0">
                              <a:solidFill>
                                <a:srgbClr val="FF0000"/>
                              </a:solidFill>
                              <a:latin typeface="Cambria Math" panose="02040503050406030204" pitchFamily="18" charset="0"/>
                              <a:ea typeface="Cambria Math" panose="02040503050406030204" pitchFamily="18" charset="0"/>
                            </a:rPr>
                            <m:t>𝑓</m:t>
                          </m:r>
                        </m:e>
                      </m:d>
                      <m:r>
                        <a:rPr lang="de-DE" sz="2400" b="0" i="1" smtClean="0">
                          <a:solidFill>
                            <a:srgbClr val="FF0000"/>
                          </a:solidFill>
                          <a:latin typeface="Cambria Math" panose="02040503050406030204" pitchFamily="18" charset="0"/>
                          <a:ea typeface="Cambria Math" panose="02040503050406030204" pitchFamily="18" charset="0"/>
                        </a:rPr>
                        <m:t>− </m:t>
                      </m:r>
                      <m:f>
                        <m:fPr>
                          <m:ctrlPr>
                            <a:rPr lang="de-DE" sz="2400" b="0" i="1" smtClean="0">
                              <a:solidFill>
                                <a:srgbClr val="FF0000"/>
                              </a:solidFill>
                              <a:latin typeface="Cambria Math" panose="02040503050406030204" pitchFamily="18" charset="0"/>
                              <a:ea typeface="Cambria Math" panose="02040503050406030204" pitchFamily="18" charset="0"/>
                            </a:rPr>
                          </m:ctrlPr>
                        </m:fPr>
                        <m:num>
                          <m:sSup>
                            <m:sSupPr>
                              <m:ctrlPr>
                                <a:rPr lang="de-DE" sz="2400" b="0" i="1" smtClean="0">
                                  <a:solidFill>
                                    <a:srgbClr val="FF0000"/>
                                  </a:solidFill>
                                  <a:latin typeface="Cambria Math" panose="02040503050406030204" pitchFamily="18" charset="0"/>
                                  <a:ea typeface="Cambria Math" panose="02040503050406030204" pitchFamily="18" charset="0"/>
                                </a:rPr>
                              </m:ctrlPr>
                            </m:sSupPr>
                            <m:e>
                              <m:r>
                                <a:rPr lang="de-DE" sz="2400" b="0" i="1" smtClean="0">
                                  <a:solidFill>
                                    <a:srgbClr val="FF0000"/>
                                  </a:solidFill>
                                  <a:latin typeface="Cambria Math" panose="02040503050406030204" pitchFamily="18" charset="0"/>
                                  <a:ea typeface="Cambria Math" panose="02040503050406030204" pitchFamily="18" charset="0"/>
                                </a:rPr>
                                <m:t>𝑑</m:t>
                              </m:r>
                            </m:e>
                            <m:sup>
                              <m:r>
                                <a:rPr lang="de-DE" sz="2400" b="0" i="1" smtClean="0">
                                  <a:solidFill>
                                    <a:srgbClr val="FF0000"/>
                                  </a:solidFill>
                                  <a:latin typeface="Cambria Math" panose="02040503050406030204" pitchFamily="18" charset="0"/>
                                  <a:ea typeface="Cambria Math" panose="02040503050406030204" pitchFamily="18" charset="0"/>
                                </a:rPr>
                                <m:t>2</m:t>
                              </m:r>
                            </m:sup>
                          </m:sSup>
                          <m:r>
                            <a:rPr lang="de-DE" sz="2400" b="0" i="1" smtClean="0">
                              <a:solidFill>
                                <a:srgbClr val="FF0000"/>
                              </a:solidFill>
                              <a:latin typeface="Cambria Math" panose="02040503050406030204" pitchFamily="18" charset="0"/>
                              <a:ea typeface="Cambria Math" panose="02040503050406030204" pitchFamily="18" charset="0"/>
                            </a:rPr>
                            <m:t>𝑈</m:t>
                          </m:r>
                        </m:num>
                        <m:den>
                          <m:r>
                            <a:rPr lang="de-DE" sz="2400" b="0" i="1" smtClean="0">
                              <a:solidFill>
                                <a:srgbClr val="FF0000"/>
                              </a:solidFill>
                              <a:latin typeface="Cambria Math" panose="02040503050406030204" pitchFamily="18" charset="0"/>
                              <a:ea typeface="Cambria Math" panose="02040503050406030204" pitchFamily="18" charset="0"/>
                            </a:rPr>
                            <m:t>𝑑</m:t>
                          </m:r>
                          <m:sSup>
                            <m:sSupPr>
                              <m:ctrlPr>
                                <a:rPr lang="de-DE" sz="2400" b="0" i="1" smtClean="0">
                                  <a:solidFill>
                                    <a:srgbClr val="FF0000"/>
                                  </a:solidFill>
                                  <a:latin typeface="Cambria Math" panose="02040503050406030204" pitchFamily="18" charset="0"/>
                                  <a:ea typeface="Cambria Math" panose="02040503050406030204" pitchFamily="18" charset="0"/>
                                </a:rPr>
                              </m:ctrlPr>
                            </m:sSupPr>
                            <m:e>
                              <m:r>
                                <a:rPr lang="de-DE" sz="2400" b="0" i="1" smtClean="0">
                                  <a:solidFill>
                                    <a:srgbClr val="FF0000"/>
                                  </a:solidFill>
                                  <a:latin typeface="Cambria Math" panose="02040503050406030204" pitchFamily="18" charset="0"/>
                                  <a:ea typeface="Cambria Math" panose="02040503050406030204" pitchFamily="18" charset="0"/>
                                </a:rPr>
                                <m:t>𝑦</m:t>
                              </m:r>
                            </m:e>
                            <m:sup>
                              <m:r>
                                <a:rPr lang="de-DE" sz="2400" b="0" i="1" smtClean="0">
                                  <a:solidFill>
                                    <a:srgbClr val="FF0000"/>
                                  </a:solidFill>
                                  <a:latin typeface="Cambria Math" panose="02040503050406030204" pitchFamily="18" charset="0"/>
                                  <a:ea typeface="Cambria Math" panose="02040503050406030204" pitchFamily="18" charset="0"/>
                                </a:rPr>
                                <m:t>2</m:t>
                              </m:r>
                            </m:sup>
                          </m:sSup>
                        </m:den>
                      </m:f>
                      <m:r>
                        <a:rPr lang="de-DE" sz="2400" b="0" i="1" smtClean="0">
                          <a:solidFill>
                            <a:srgbClr val="FF0000"/>
                          </a:solidFill>
                          <a:latin typeface="Cambria Math" panose="02040503050406030204" pitchFamily="18" charset="0"/>
                          <a:ea typeface="Cambria Math" panose="02040503050406030204" pitchFamily="18" charset="0"/>
                        </a:rPr>
                        <m:t>𝑓</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 </m:t>
                      </m:r>
                    </m:oMath>
                  </m:oMathPara>
                </a14:m>
                <a:endParaRPr lang="en-GB" sz="2400" dirty="0"/>
              </a:p>
            </p:txBody>
          </p:sp>
        </mc:Choice>
        <mc:Fallback xmlns="">
          <p:sp>
            <p:nvSpPr>
              <p:cNvPr id="2" name="Textfeld 1">
                <a:extLst>
                  <a:ext uri="{FF2B5EF4-FFF2-40B4-BE49-F238E27FC236}">
                    <a16:creationId xmlns:a16="http://schemas.microsoft.com/office/drawing/2014/main" id="{EEA00D35-DAEC-984A-850C-C09C741A9BCE}"/>
                  </a:ext>
                </a:extLst>
              </p:cNvPr>
              <p:cNvSpPr txBox="1">
                <a:spLocks noRot="1" noChangeAspect="1" noMove="1" noResize="1" noEditPoints="1" noAdjustHandles="1" noChangeArrowheads="1" noChangeShapeType="1" noTextEdit="1"/>
              </p:cNvSpPr>
              <p:nvPr/>
            </p:nvSpPr>
            <p:spPr>
              <a:xfrm>
                <a:off x="1622627" y="1285875"/>
                <a:ext cx="8946745" cy="837345"/>
              </a:xfrm>
              <a:prstGeom prst="rect">
                <a:avLst/>
              </a:prstGeom>
              <a:blipFill>
                <a:blip r:embed="rId2"/>
                <a:stretch>
                  <a:fillRect l="-284" r="-851" b="-74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295EDFFB-F099-D849-B0C2-A78369B9FFE4}"/>
                  </a:ext>
                </a:extLst>
              </p:cNvPr>
              <p:cNvSpPr txBox="1"/>
              <p:nvPr/>
            </p:nvSpPr>
            <p:spPr>
              <a:xfrm>
                <a:off x="771977" y="2731249"/>
                <a:ext cx="10648043" cy="83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ea typeface="Cambria Math" panose="02040503050406030204" pitchFamily="18" charset="0"/>
                        </a:rPr>
                        <m:t>𝜈</m:t>
                      </m:r>
                      <m:r>
                        <a:rPr lang="de-DE" sz="2400" b="0" i="1" smtClean="0">
                          <a:latin typeface="Cambria Math" panose="02040503050406030204" pitchFamily="18" charset="0"/>
                          <a:ea typeface="Cambria Math" panose="02040503050406030204" pitchFamily="18" charset="0"/>
                        </a:rPr>
                        <m:t>𝑘</m:t>
                      </m:r>
                      <m:d>
                        <m:dPr>
                          <m:ctrlPr>
                            <a:rPr lang="de-DE" sz="2400" i="1">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−2</m:t>
                          </m:r>
                          <m:f>
                            <m:fPr>
                              <m:ctrlPr>
                                <a:rPr lang="de-DE" sz="2400" i="1">
                                  <a:latin typeface="Cambria Math" panose="02040503050406030204" pitchFamily="18" charset="0"/>
                                  <a:ea typeface="Cambria Math" panose="02040503050406030204" pitchFamily="18" charset="0"/>
                                </a:rPr>
                              </m:ctrlPr>
                            </m:fPr>
                            <m:num>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𝑑</m:t>
                                  </m:r>
                                </m:e>
                                <m:sup>
                                  <m:r>
                                    <a:rPr lang="de-DE" sz="2400" i="1">
                                      <a:latin typeface="Cambria Math" panose="02040503050406030204" pitchFamily="18" charset="0"/>
                                      <a:ea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𝑓</m:t>
                              </m:r>
                            </m:num>
                            <m:den>
                              <m:r>
                                <a:rPr lang="de-DE" sz="2400" i="1">
                                  <a:latin typeface="Cambria Math" panose="02040503050406030204" pitchFamily="18" charset="0"/>
                                  <a:ea typeface="Cambria Math" panose="02040503050406030204" pitchFamily="18" charset="0"/>
                                </a:rPr>
                                <m:t>𝑑</m:t>
                              </m:r>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𝑦</m:t>
                                  </m:r>
                                </m:e>
                                <m:sup>
                                  <m:r>
                                    <a:rPr lang="de-DE" sz="2400" i="1">
                                      <a:latin typeface="Cambria Math" panose="02040503050406030204" pitchFamily="18" charset="0"/>
                                      <a:ea typeface="Cambria Math" panose="02040503050406030204" pitchFamily="18" charset="0"/>
                                    </a:rPr>
                                    <m:t>2</m:t>
                                  </m:r>
                                </m:sup>
                              </m:sSup>
                            </m:den>
                          </m:f>
                          <m:r>
                            <a:rPr lang="de-DE" sz="2400" b="0" i="1" smtClean="0">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 </m:t>
                          </m:r>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𝑘</m:t>
                              </m:r>
                            </m:e>
                            <m:sup>
                              <m:r>
                                <a:rPr lang="de-DE" sz="2400" i="1">
                                  <a:latin typeface="Cambria Math" panose="02040503050406030204" pitchFamily="18" charset="0"/>
                                  <a:ea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𝑓</m:t>
                          </m:r>
                        </m:e>
                      </m:d>
                      <m:r>
                        <a:rPr lang="de-DE" sz="2400" b="0" i="1" smtClean="0">
                          <a:latin typeface="Cambria Math" panose="02040503050406030204" pitchFamily="18" charset="0"/>
                          <a:ea typeface="Cambria Math" panose="02040503050406030204" pitchFamily="18" charset="0"/>
                        </a:rPr>
                        <m:t>+</m:t>
                      </m:r>
                      <m:f>
                        <m:fPr>
                          <m:ctrlPr>
                            <a:rPr lang="de-DE" sz="2400" b="0" i="1" smtClean="0">
                              <a:latin typeface="Cambria Math" panose="02040503050406030204" pitchFamily="18" charset="0"/>
                            </a:rPr>
                          </m:ctrlPr>
                        </m:fPr>
                        <m:num>
                          <m:r>
                            <a:rPr lang="de-DE" sz="2400" i="1">
                              <a:latin typeface="Cambria Math" panose="02040503050406030204" pitchFamily="18" charset="0"/>
                            </a:rPr>
                            <m:t>𝑖</m:t>
                          </m:r>
                          <m:r>
                            <a:rPr lang="de-DE" sz="2400" i="1">
                              <a:latin typeface="Cambria Math" panose="02040503050406030204" pitchFamily="18" charset="0"/>
                              <a:ea typeface="Cambria Math" panose="02040503050406030204" pitchFamily="18" charset="0"/>
                            </a:rPr>
                            <m:t>𝜈</m:t>
                          </m:r>
                        </m:num>
                        <m:den>
                          <m:r>
                            <a:rPr lang="de-DE" sz="2400" b="0" i="1" smtClean="0">
                              <a:latin typeface="Cambria Math" panose="02040503050406030204" pitchFamily="18" charset="0"/>
                            </a:rPr>
                            <m:t>𝑘</m:t>
                          </m:r>
                        </m:den>
                      </m:f>
                      <m:f>
                        <m:fPr>
                          <m:ctrlPr>
                            <a:rPr lang="de-DE" sz="2400" b="0" i="1" smtClean="0">
                              <a:latin typeface="Cambria Math" panose="02040503050406030204" pitchFamily="18" charset="0"/>
                            </a:rPr>
                          </m:ctrlPr>
                        </m:fPr>
                        <m:num>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𝑑</m:t>
                              </m:r>
                            </m:e>
                            <m:sup>
                              <m:r>
                                <a:rPr lang="de-DE" sz="2400" b="0" i="1" smtClean="0">
                                  <a:latin typeface="Cambria Math" panose="02040503050406030204" pitchFamily="18" charset="0"/>
                                </a:rPr>
                                <m:t>4</m:t>
                              </m:r>
                            </m:sup>
                          </m:sSup>
                          <m:r>
                            <a:rPr lang="de-DE" sz="2400" b="0" i="1" smtClean="0">
                              <a:latin typeface="Cambria Math" panose="02040503050406030204" pitchFamily="18" charset="0"/>
                            </a:rPr>
                            <m:t>𝑓</m:t>
                          </m:r>
                        </m:num>
                        <m:den>
                          <m:r>
                            <a:rPr lang="de-DE" sz="2400" b="0" i="1" smtClean="0">
                              <a:latin typeface="Cambria Math" panose="02040503050406030204" pitchFamily="18" charset="0"/>
                            </a:rPr>
                            <m:t>𝑑</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𝑦</m:t>
                              </m:r>
                            </m:e>
                            <m:sup>
                              <m:r>
                                <a:rPr lang="de-DE" sz="2400" b="0" i="1" smtClean="0">
                                  <a:latin typeface="Cambria Math" panose="02040503050406030204" pitchFamily="18" charset="0"/>
                                </a:rPr>
                                <m:t>4</m:t>
                              </m:r>
                            </m:sup>
                          </m:sSup>
                        </m:den>
                      </m:f>
                      <m:r>
                        <a:rPr lang="de-DE" sz="2400" b="0" i="1" smtClean="0">
                          <a:latin typeface="Cambria Math" panose="02040503050406030204" pitchFamily="18" charset="0"/>
                        </a:rPr>
                        <m:t>+</m:t>
                      </m:r>
                      <m:r>
                        <a:rPr lang="de-DE" sz="2400" b="0" i="1" smtClean="0">
                          <a:latin typeface="Cambria Math" panose="02040503050406030204" pitchFamily="18" charset="0"/>
                        </a:rPr>
                        <m:t>𝑈</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𝑦</m:t>
                          </m:r>
                        </m:e>
                      </m:d>
                      <m:d>
                        <m:dPr>
                          <m:ctrlPr>
                            <a:rPr lang="de-DE" sz="2400" b="0" i="1" smtClean="0">
                              <a:solidFill>
                                <a:schemeClr val="tx1"/>
                              </a:solidFill>
                              <a:latin typeface="Cambria Math" panose="02040503050406030204" pitchFamily="18" charset="0"/>
                              <a:ea typeface="Cambria Math" panose="02040503050406030204" pitchFamily="18" charset="0"/>
                            </a:rPr>
                          </m:ctrlPr>
                        </m:dPr>
                        <m:e>
                          <m:f>
                            <m:fPr>
                              <m:ctrlPr>
                                <a:rPr lang="de-DE" sz="2400" b="0" i="1" smtClean="0">
                                  <a:solidFill>
                                    <a:schemeClr val="tx1"/>
                                  </a:solidFill>
                                  <a:latin typeface="Cambria Math" panose="02040503050406030204" pitchFamily="18" charset="0"/>
                                  <a:ea typeface="Cambria Math" panose="02040503050406030204" pitchFamily="18" charset="0"/>
                                </a:rPr>
                              </m:ctrlPr>
                            </m:fPr>
                            <m:num>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𝑑</m:t>
                                  </m:r>
                                </m:e>
                                <m:sup>
                                  <m:r>
                                    <a:rPr lang="de-DE" sz="2400" b="0" i="1" smtClean="0">
                                      <a:solidFill>
                                        <a:schemeClr val="tx1"/>
                                      </a:solidFill>
                                      <a:latin typeface="Cambria Math" panose="02040503050406030204" pitchFamily="18" charset="0"/>
                                      <a:ea typeface="Cambria Math" panose="02040503050406030204" pitchFamily="18" charset="0"/>
                                    </a:rPr>
                                    <m:t>2</m:t>
                                  </m:r>
                                </m:sup>
                              </m:sSup>
                              <m:r>
                                <a:rPr lang="de-DE" sz="2400" b="0" i="1" smtClean="0">
                                  <a:solidFill>
                                    <a:schemeClr val="tx1"/>
                                  </a:solidFill>
                                  <a:latin typeface="Cambria Math" panose="02040503050406030204" pitchFamily="18" charset="0"/>
                                  <a:ea typeface="Cambria Math" panose="02040503050406030204" pitchFamily="18" charset="0"/>
                                </a:rPr>
                                <m:t>𝑓</m:t>
                              </m:r>
                            </m:num>
                            <m:den>
                              <m:r>
                                <a:rPr lang="de-DE" sz="2400" b="0" i="1" smtClean="0">
                                  <a:solidFill>
                                    <a:schemeClr val="tx1"/>
                                  </a:solidFill>
                                  <a:latin typeface="Cambria Math" panose="02040503050406030204" pitchFamily="18" charset="0"/>
                                  <a:ea typeface="Cambria Math" panose="02040503050406030204" pitchFamily="18" charset="0"/>
                                </a:rPr>
                                <m:t>𝑑</m:t>
                              </m:r>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𝑦</m:t>
                                  </m:r>
                                </m:e>
                                <m:sup>
                                  <m:r>
                                    <a:rPr lang="de-DE" sz="2400" b="0" i="1" smtClean="0">
                                      <a:solidFill>
                                        <a:schemeClr val="tx1"/>
                                      </a:solidFill>
                                      <a:latin typeface="Cambria Math" panose="02040503050406030204" pitchFamily="18" charset="0"/>
                                      <a:ea typeface="Cambria Math" panose="02040503050406030204" pitchFamily="18" charset="0"/>
                                    </a:rPr>
                                    <m:t>2</m:t>
                                  </m:r>
                                </m:sup>
                              </m:sSup>
                            </m:den>
                          </m:f>
                          <m:r>
                            <a:rPr lang="de-DE" sz="2400" b="0" i="1" smtClean="0">
                              <a:solidFill>
                                <a:schemeClr val="tx1"/>
                              </a:solidFill>
                              <a:latin typeface="Cambria Math" panose="02040503050406030204" pitchFamily="18" charset="0"/>
                              <a:ea typeface="Cambria Math" panose="02040503050406030204" pitchFamily="18" charset="0"/>
                            </a:rPr>
                            <m:t> − </m:t>
                          </m:r>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𝑘</m:t>
                              </m:r>
                            </m:e>
                            <m:sup>
                              <m:r>
                                <a:rPr lang="de-DE" sz="2400" b="0" i="1" smtClean="0">
                                  <a:solidFill>
                                    <a:schemeClr val="tx1"/>
                                  </a:solidFill>
                                  <a:latin typeface="Cambria Math" panose="02040503050406030204" pitchFamily="18" charset="0"/>
                                  <a:ea typeface="Cambria Math" panose="02040503050406030204" pitchFamily="18" charset="0"/>
                                </a:rPr>
                                <m:t>2</m:t>
                              </m:r>
                            </m:sup>
                          </m:sSup>
                          <m:r>
                            <a:rPr lang="de-DE" sz="2400" b="0" i="1" smtClean="0">
                              <a:solidFill>
                                <a:schemeClr val="tx1"/>
                              </a:solidFill>
                              <a:latin typeface="Cambria Math" panose="02040503050406030204" pitchFamily="18" charset="0"/>
                              <a:ea typeface="Cambria Math" panose="02040503050406030204" pitchFamily="18" charset="0"/>
                            </a:rPr>
                            <m:t>𝑓</m:t>
                          </m:r>
                        </m:e>
                      </m:d>
                      <m:r>
                        <a:rPr lang="de-DE" sz="2400" b="0" i="1" smtClean="0">
                          <a:solidFill>
                            <a:schemeClr val="tx1"/>
                          </a:solidFill>
                          <a:latin typeface="Cambria Math" panose="02040503050406030204" pitchFamily="18" charset="0"/>
                          <a:ea typeface="Cambria Math" panose="02040503050406030204" pitchFamily="18" charset="0"/>
                        </a:rPr>
                        <m:t>− </m:t>
                      </m:r>
                      <m:f>
                        <m:fPr>
                          <m:ctrlPr>
                            <a:rPr lang="de-DE" sz="2400" b="0" i="1" smtClean="0">
                              <a:solidFill>
                                <a:schemeClr val="tx1"/>
                              </a:solidFill>
                              <a:latin typeface="Cambria Math" panose="02040503050406030204" pitchFamily="18" charset="0"/>
                              <a:ea typeface="Cambria Math" panose="02040503050406030204" pitchFamily="18" charset="0"/>
                            </a:rPr>
                          </m:ctrlPr>
                        </m:fPr>
                        <m:num>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𝑑</m:t>
                              </m:r>
                            </m:e>
                            <m:sup>
                              <m:r>
                                <a:rPr lang="de-DE" sz="2400" b="0" i="1" smtClean="0">
                                  <a:solidFill>
                                    <a:schemeClr val="tx1"/>
                                  </a:solidFill>
                                  <a:latin typeface="Cambria Math" panose="02040503050406030204" pitchFamily="18" charset="0"/>
                                  <a:ea typeface="Cambria Math" panose="02040503050406030204" pitchFamily="18" charset="0"/>
                                </a:rPr>
                                <m:t>2</m:t>
                              </m:r>
                            </m:sup>
                          </m:sSup>
                          <m:r>
                            <a:rPr lang="de-DE" sz="2400" b="0" i="1" smtClean="0">
                              <a:solidFill>
                                <a:schemeClr val="tx1"/>
                              </a:solidFill>
                              <a:latin typeface="Cambria Math" panose="02040503050406030204" pitchFamily="18" charset="0"/>
                              <a:ea typeface="Cambria Math" panose="02040503050406030204" pitchFamily="18" charset="0"/>
                            </a:rPr>
                            <m:t>𝑈</m:t>
                          </m:r>
                        </m:num>
                        <m:den>
                          <m:r>
                            <a:rPr lang="de-DE" sz="2400" b="0" i="1" smtClean="0">
                              <a:solidFill>
                                <a:schemeClr val="tx1"/>
                              </a:solidFill>
                              <a:latin typeface="Cambria Math" panose="02040503050406030204" pitchFamily="18" charset="0"/>
                              <a:ea typeface="Cambria Math" panose="02040503050406030204" pitchFamily="18" charset="0"/>
                            </a:rPr>
                            <m:t>𝑑</m:t>
                          </m:r>
                          <m:sSup>
                            <m:sSupPr>
                              <m:ctrlPr>
                                <a:rPr lang="de-DE" sz="2400" b="0" i="1" smtClean="0">
                                  <a:solidFill>
                                    <a:schemeClr val="tx1"/>
                                  </a:solidFill>
                                  <a:latin typeface="Cambria Math" panose="02040503050406030204" pitchFamily="18" charset="0"/>
                                  <a:ea typeface="Cambria Math" panose="02040503050406030204" pitchFamily="18" charset="0"/>
                                </a:rPr>
                              </m:ctrlPr>
                            </m:sSupPr>
                            <m:e>
                              <m:r>
                                <a:rPr lang="de-DE" sz="2400" b="0" i="1" smtClean="0">
                                  <a:solidFill>
                                    <a:schemeClr val="tx1"/>
                                  </a:solidFill>
                                  <a:latin typeface="Cambria Math" panose="02040503050406030204" pitchFamily="18" charset="0"/>
                                  <a:ea typeface="Cambria Math" panose="02040503050406030204" pitchFamily="18" charset="0"/>
                                </a:rPr>
                                <m:t>𝑦</m:t>
                              </m:r>
                            </m:e>
                            <m:sup>
                              <m:r>
                                <a:rPr lang="de-DE" sz="2400" b="0" i="1" smtClean="0">
                                  <a:solidFill>
                                    <a:schemeClr val="tx1"/>
                                  </a:solidFill>
                                  <a:latin typeface="Cambria Math" panose="02040503050406030204" pitchFamily="18" charset="0"/>
                                  <a:ea typeface="Cambria Math" panose="02040503050406030204" pitchFamily="18" charset="0"/>
                                </a:rPr>
                                <m:t>2</m:t>
                              </m:r>
                            </m:sup>
                          </m:sSup>
                        </m:den>
                      </m:f>
                      <m:r>
                        <a:rPr lang="de-DE" sz="2400" b="0" i="1" smtClean="0">
                          <a:solidFill>
                            <a:schemeClr val="tx1"/>
                          </a:solidFill>
                          <a:latin typeface="Cambria Math" panose="02040503050406030204" pitchFamily="18" charset="0"/>
                          <a:ea typeface="Cambria Math" panose="02040503050406030204" pitchFamily="18" charset="0"/>
                        </a:rPr>
                        <m:t>𝑓</m:t>
                      </m:r>
                      <m:r>
                        <a:rPr lang="de-DE" sz="2400" b="0" i="1" smtClean="0">
                          <a:solidFill>
                            <a:schemeClr val="tx1"/>
                          </a:solidFill>
                          <a:latin typeface="Cambria Math" panose="02040503050406030204" pitchFamily="18" charset="0"/>
                          <a:ea typeface="Cambria Math" panose="02040503050406030204" pitchFamily="18" charset="0"/>
                        </a:rPr>
                        <m:t>=</m:t>
                      </m:r>
                      <m:r>
                        <a:rPr lang="de-DE" sz="2400" b="0" i="1" smtClean="0">
                          <a:solidFill>
                            <a:schemeClr val="tx1"/>
                          </a:solidFill>
                          <a:latin typeface="Cambria Math" panose="02040503050406030204" pitchFamily="18" charset="0"/>
                          <a:ea typeface="Cambria Math" panose="02040503050406030204" pitchFamily="18" charset="0"/>
                        </a:rPr>
                        <m:t>𝑐</m:t>
                      </m:r>
                      <m:d>
                        <m:dPr>
                          <m:ctrlPr>
                            <a:rPr lang="de-DE" sz="2400" i="1">
                              <a:latin typeface="Cambria Math" panose="02040503050406030204" pitchFamily="18" charset="0"/>
                              <a:ea typeface="Cambria Math" panose="02040503050406030204" pitchFamily="18" charset="0"/>
                            </a:rPr>
                          </m:ctrlPr>
                        </m:dPr>
                        <m:e>
                          <m:f>
                            <m:fPr>
                              <m:ctrlPr>
                                <a:rPr lang="de-DE" sz="2400" i="1">
                                  <a:latin typeface="Cambria Math" panose="02040503050406030204" pitchFamily="18" charset="0"/>
                                  <a:ea typeface="Cambria Math" panose="02040503050406030204" pitchFamily="18" charset="0"/>
                                </a:rPr>
                              </m:ctrlPr>
                            </m:fPr>
                            <m:num>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𝑑</m:t>
                                  </m:r>
                                </m:e>
                                <m:sup>
                                  <m:r>
                                    <a:rPr lang="de-DE" sz="2400" i="1">
                                      <a:latin typeface="Cambria Math" panose="02040503050406030204" pitchFamily="18" charset="0"/>
                                      <a:ea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𝑓</m:t>
                              </m:r>
                            </m:num>
                            <m:den>
                              <m:r>
                                <a:rPr lang="de-DE" sz="2400" i="1">
                                  <a:latin typeface="Cambria Math" panose="02040503050406030204" pitchFamily="18" charset="0"/>
                                  <a:ea typeface="Cambria Math" panose="02040503050406030204" pitchFamily="18" charset="0"/>
                                </a:rPr>
                                <m:t>𝑑</m:t>
                              </m:r>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𝑦</m:t>
                                  </m:r>
                                </m:e>
                                <m:sup>
                                  <m:r>
                                    <a:rPr lang="de-DE" sz="2400" i="1">
                                      <a:latin typeface="Cambria Math" panose="02040503050406030204" pitchFamily="18" charset="0"/>
                                      <a:ea typeface="Cambria Math" panose="02040503050406030204" pitchFamily="18" charset="0"/>
                                    </a:rPr>
                                    <m:t>2</m:t>
                                  </m:r>
                                </m:sup>
                              </m:sSup>
                            </m:den>
                          </m:f>
                          <m:r>
                            <a:rPr lang="de-DE" sz="2400" i="1">
                              <a:latin typeface="Cambria Math" panose="02040503050406030204" pitchFamily="18" charset="0"/>
                              <a:ea typeface="Cambria Math" panose="02040503050406030204" pitchFamily="18" charset="0"/>
                            </a:rPr>
                            <m:t> − </m:t>
                          </m:r>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𝑘</m:t>
                              </m:r>
                            </m:e>
                            <m:sup>
                              <m:r>
                                <a:rPr lang="de-DE" sz="2400" i="1">
                                  <a:latin typeface="Cambria Math" panose="02040503050406030204" pitchFamily="18" charset="0"/>
                                  <a:ea typeface="Cambria Math" panose="02040503050406030204" pitchFamily="18" charset="0"/>
                                </a:rPr>
                                <m:t>2</m:t>
                              </m:r>
                            </m:sup>
                          </m:sSup>
                          <m:r>
                            <a:rPr lang="de-DE" sz="2400" i="1">
                              <a:latin typeface="Cambria Math" panose="02040503050406030204" pitchFamily="18" charset="0"/>
                              <a:ea typeface="Cambria Math" panose="02040503050406030204" pitchFamily="18" charset="0"/>
                            </a:rPr>
                            <m:t>𝑓</m:t>
                          </m:r>
                        </m:e>
                      </m:d>
                    </m:oMath>
                  </m:oMathPara>
                </a14:m>
                <a:endParaRPr lang="en-GB" sz="2400" dirty="0"/>
              </a:p>
            </p:txBody>
          </p:sp>
        </mc:Choice>
        <mc:Fallback xmlns="">
          <p:sp>
            <p:nvSpPr>
              <p:cNvPr id="12" name="Textfeld 11">
                <a:extLst>
                  <a:ext uri="{FF2B5EF4-FFF2-40B4-BE49-F238E27FC236}">
                    <a16:creationId xmlns:a16="http://schemas.microsoft.com/office/drawing/2014/main" id="{295EDFFB-F099-D849-B0C2-A78369B9FFE4}"/>
                  </a:ext>
                </a:extLst>
              </p:cNvPr>
              <p:cNvSpPr txBox="1">
                <a:spLocks noRot="1" noChangeAspect="1" noMove="1" noResize="1" noEditPoints="1" noAdjustHandles="1" noChangeArrowheads="1" noChangeShapeType="1" noTextEdit="1"/>
              </p:cNvSpPr>
              <p:nvPr/>
            </p:nvSpPr>
            <p:spPr>
              <a:xfrm>
                <a:off x="771977" y="2731249"/>
                <a:ext cx="10648043" cy="837345"/>
              </a:xfrm>
              <a:prstGeom prst="rect">
                <a:avLst/>
              </a:prstGeom>
              <a:blipFill>
                <a:blip r:embed="rId3"/>
                <a:stretch>
                  <a:fillRect l="-119" b="-7463"/>
                </a:stretch>
              </a:blipFill>
            </p:spPr>
            <p:txBody>
              <a:bodyPr/>
              <a:lstStyle/>
              <a:p>
                <a:r>
                  <a:rPr lang="en-GB">
                    <a:noFill/>
                  </a:rPr>
                  <a:t> </a:t>
                </a:r>
              </a:p>
            </p:txBody>
          </p:sp>
        </mc:Fallback>
      </mc:AlternateContent>
    </p:spTree>
    <p:extLst>
      <p:ext uri="{BB962C8B-B14F-4D97-AF65-F5344CB8AC3E}">
        <p14:creationId xmlns:p14="http://schemas.microsoft.com/office/powerpoint/2010/main" val="3137394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882</Words>
  <Application>Microsoft Macintosh PowerPoint</Application>
  <PresentationFormat>Breitbild</PresentationFormat>
  <Paragraphs>208</Paragraphs>
  <Slides>24</Slides>
  <Notes>6</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24</vt:i4>
      </vt:variant>
    </vt:vector>
  </HeadingPairs>
  <TitlesOfParts>
    <vt:vector size="30" baseType="lpstr">
      <vt:lpstr>Arial</vt:lpstr>
      <vt:lpstr>Calibri</vt:lpstr>
      <vt:lpstr>Calibri Light</vt:lpstr>
      <vt:lpstr>Cambria Math</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Jousef Murad</dc:creator>
  <cp:lastModifiedBy>Jousef Murad</cp:lastModifiedBy>
  <cp:revision>120</cp:revision>
  <dcterms:created xsi:type="dcterms:W3CDTF">2018-07-12T11:55:02Z</dcterms:created>
  <dcterms:modified xsi:type="dcterms:W3CDTF">2018-07-17T11:57:10Z</dcterms:modified>
</cp:coreProperties>
</file>